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92" r:id="rId17"/>
    <p:sldId id="293" r:id="rId18"/>
    <p:sldId id="294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95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1" autoAdjust="0"/>
    <p:restoredTop sz="96291"/>
  </p:normalViewPr>
  <p:slideViewPr>
    <p:cSldViewPr snapToGrid="0" snapToObjects="1">
      <p:cViewPr varScale="1">
        <p:scale>
          <a:sx n="68" d="100"/>
          <a:sy n="68" d="100"/>
        </p:scale>
        <p:origin x="72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4:09:1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12439 0 0,'-16'-2'1328'0'0,"-1"0"-1328"0"0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5:23:2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 5063 0 0,'-10'-2'-1800'0'0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21T15:31:11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27327 8414 7359 0,'-3'-3'656'0,"0"1"-528"0,3 1-128 0,0 1 0 0,0-2 832 0,0 1 128 16,0-1 16-16,0-2 16 0,0 0 464 0,0-4 80 15,3-1 32-15,2-1 0 0,2-1-736 0,0 1-160 16,5-2-32-16,-1-1 0 0,1-1-176 0,5 0-32 15,0-3-16-15,5-2 0 0,2-2-96 0,2-1 0 16,10-5-16-16,1-4 0 0,7-3-128 0,4-3-32 0,8 0 0 0,0-3 0 16,2 1-144-16,3-1 0 0,4 1 0 15,-1 2 0-15,-6 3 224 0,-5 3-32 0,-1 4-16 16,-6 2 0-16,4 1 272 0,-7 5 48 16,-6 0 16-16,-3 2 0 0,-3 3 80 0,-4 2 32 0,-2 0 0 0,-1 2 0 15,-24 10-336-15,42-17-64 0,-42 17-16 0,34-13 0 16,-34 13-400-16,26-15-96 0,-12 8-16 0</inkml:trace>
  <inkml:trace contextRef="#ctx0" brushRef="#br0" timeOffset="310.05">28345 7336 17503 0,'-9'-1'768'0,"5"1"176"15,1 3-752-15,3-2-192 0,0-1 0 0,0 0 0 0,0 0 576 0,0 0 64 16,0 0 32-16,0 0 0 0,65 45-176 0,-65-45-48 16,68 27 0-16,-68-27 0 15,83 22-688-15,-83-22-144 0,88 15-16 0,-88-15-16 16,84 13-464-16,-84-13-80 0,64 18-32 0,-64-18 0 0,0 0 768 0,53 44 224 15,-53-44 0-15,3 49 0 0,-13-16 688 0,-8 4 256 16,-6 3 48-16,-2 2 16 0,-12 2 944 0,0-1 192 16,-4-1 32-16,-2-4 16 0,0-5-960 0,2-3-192 0,1-5-32 0,7-4-9856 31,7-5-1968-31</inkml:trace>
  <inkml:trace contextRef="#ctx0" brushRef="#br0" timeOffset="1049.67">30014 6584 15663 0,'-16'21'1392'0,"2"-2"-1120"16,2 3-272-16,12-22 0 0,-14 35 256 0,14-35-16 16,-12 31 0-16,0 0 0 0,-10 21 1312 0,-8 16 272 15,-6 11 48-15,-5-1 16 0,-1-3-1200 0,4-10-240 16,0-7-64-16,0-8 0 0,7-8-384 0,5-7 0 15,-1-6 0-15,5-6-176 16,-1-3-416-16,7-6-96 0,1-2-16 0,5-6 0 16,4-4-1232-16,0-4-256 0,6-4-48 0,3-9-1344 15,4-5-256-15,2-4-48 0</inkml:trace>
  <inkml:trace contextRef="#ctx0" brushRef="#br0" timeOffset="1348.26">29534 7293 2991 0,'69'-139'0'0,"-66"132"128"0,-3 5-128 0,3-1 160 0,2-3-160 0,2-9 0 0,8-10 0 0,6-15 0 15,11-7 1024-15,3-4 192 0,-1 5 16 0,-2 7 16 16,-5 8-96-16,-5 11-32 0,-3 6 0 0,-19 14 0 15,31-6-400-15,-31 6-80 0,0 0 0 0,0 0-16 16,42 63-272-16,-42-63-48 0,18 71-16 0,-18-71 0 16,23 101 416-16,-11-43 64 0,3 5 32 0,0 1 0 15,3-1 112-15,-3-6 32 0,1-2 0 0,-16-55 0 16,31 88-496-16,-31-88-80 0,37 58-32 0,-37-58 0 16,0 0-336-16,66 28 0 0,-66-28 0 0,48-15 0 15,-24 0 384-15,-1-7 64 0,3-5 16 0,0-5 0 16,1-5 272-16,0-4 48 0,-1 0 16 0,-2-7 0 0,4 1 0 15,-4-2 0-15,1 2 0 0,-4-1 0 0,-1 4-192 16,0-2-32-16,1-3-16 0,-5 1 0 0,3 2 112 0,-7 4 32 16,1 2 0-16,-5 3 0 0,-4 5-128 0,-1 3-32 15,-6 6 0-15,0 3 0 0,-4 6-288 16,-1 6-48-16,1 5-16 0,-2 5 0 0,-1 4-192 0,-5 6 0 16,3 4 0-16,-3 3 0 15,2 0-464-15,-2 4-48 0,0-1 0 16,0 2-15296-16</inkml:trace>
  <inkml:trace contextRef="#ctx0" brushRef="#br0" timeOffset="1693.83">31281 6086 17503 0,'0'0'1552'0,"0"0"-1232"0,0 0-320 0,0 0 0 15,0 0 512-15,0 0 32 0,-11 53 16 0,-2-25 0 16,-6 14 624-16,-11 13 128 0,-5 8 32 0,-10 4 0 16,2-3-1344-16,-4-6 0 0,1-3-240 0,4-9 32 15,4-6-1152 1,3-9-240-16,5-4-32 0,3-5-16 0,5-3 688 0,3-5 128 16,4-3 16-16,1-3 16 0,4-2 560 0,3-3 240 0,7-3-192 0,0 0 192 15,0 0 128-15,0 0 160 0,0 0 32 0,0 0 0 0,0 0 880 16,53 7 176-16,-53-7 32 0,49-1 16 0,-49 1 0 15,62-3 0-15,-28 0 0 0,5-2 0 16,2 1-576-16,1-4-112 0,-1 1-32 0,-2-3 0 16,1 1-480-16,-5 0-96 0,3 3-128 0,-8-1 176 0,-30 7-416 15,43-6-80-15,-43 6 0 0,0 0-16 16,0 0-560-16,0 0-128 0,0 0 0 0</inkml:trace>
  <inkml:trace contextRef="#ctx0" brushRef="#br0" timeOffset="1910.97">31030 6790 11967 0,'-4'-1'1072'15,"0"-1"-864"-15,4 2-208 0,0 0 0 0,0 0 1328 0,0 0 208 0,0 0 64 0,0 0 0 16,0 0 288-16,0 0 64 0,0 0 16 0,0 48 0 16,0-48-1344-16,7 59-272 0,-7-59-48 15,9 103-16-15,-6-35 144 0,1 9 16 0,-4 9 16 16,0 3 0-16,0 0 496 0,-4-4 80 0,1 1 32 0,-5-7 0 15,4-10-512-15,0-6-112 0,-1-11 0 0,-1-9-16 32,6-43-704-32,-4 62-144 0,4-62-32 0</inkml:trace>
  <inkml:trace contextRef="#ctx0" brushRef="#br0" timeOffset="2254.59">32152 6045 20271 0,'8'-14'1792'0,"-1"5"-1424"0,-7 9-368 0,19-11 0 0,-19 11 560 0,0 0 32 0,0 0 16 0,45-6 0 16,-45 6 1456-16,61-6 304 0,-18 2 48 0,4 0 16 16,0 1-1344-16,-4 0-256 0,-1 1-48 15,-42 2-16-15,64 0-608 0,-64 0-160 0,49 5 0 16,-49-5 0-1,0 0-320-15,0 0-112 0,0 0-16 0,0 0-14208 0</inkml:trace>
  <inkml:trace contextRef="#ctx0" brushRef="#br0" timeOffset="2650.85">32102 6307 10127 0,'-33'28'448'0,"9"-7"96"0,2-1-544 0,6-2 0 0,16-18 0 0,-16 27 0 16,16-27 912-16,-22 41 80 0,-5 1 16 0,-3 11 0 0,-4 10 560 15,3-2 112-15,1-4 32 0,8-5 0 16,3-6-1072-16,7-6-224 0,3-5-32 0,9-35-16 0,-13 50-368 0,13-50-160 16,0 0 16-16,-5 42 0 15,5-42-592-15,0 0-112 0,0 0-32 0,0 0 0 16,0 0-544-16,8-8-112 0,-5 1-32 0,-2-2 0 16,5 0 1216-16,-1-3 352 0,-1 0-144 0,3-3 144 0,1 1 1088 0,2-3 272 15,2-2 64-15,4-2 16 0,2-3 64 0,3 1 16 16,4-3 0-16,5 1 0 0,-2 3-1024 0,6 0-208 15,0-1-32-15,9 0-16 0,3-1-240 0,3-3 0 16,3 1 128-16,1 0-128 0,-4 3 160 0,0 0-16 16,3 3 0-16,1-3 0 0,3 2 336 0,1 2 64 15,-4 0 16-15,1 1 0 0,-1 2-48 0,0 2 0 16,-3 1 0-16,-1 3 0 0,-7 2-368 0,-5 4-144 0,-37 4 0 16,65 0 144-16,-65 0-144 0,54 15 0 0,-54-15 0 15,0 0 0-15,46 56 128 0,-46-56-128 16,12 56 128-16,-12-56-128 0,-5 70 448 0,5-70 16 0,-22 65 0 0,9-35 0 15,-8-2-224-15,1-1-48 0,1-5-16 0,-3-2 0 32,1-6-608-32,0 0-112 0</inkml:trace>
  <inkml:trace contextRef="#ctx0" brushRef="#br0" timeOffset="2890.66">32570 6167 10127 0,'-10'-21'448'0,"5"11"96"0,1 4-544 0,4 6 0 0,0 0 0 0,0 0 0 0,0 0 1712 0,0 0 224 16,0 0 48-16,0 65 16 0,0-65 160 0,4 95 16 16,-1-29 16-16,2 2 0 0,-2 3-752 0,1-1-160 15,-4-5-16-15,0-7-16 0,0-8-16 0,0-50 0 16,-4 79 0-16,4-79 0 16,-8 54-1984-16,8-54-400 0,-14 32-64 15,14-32-32-15,-15 18-416 0,15-18-96 0,-17 6-16 16,7-6 0-16,1-3-464 0,-1-3-112 0,2-1-16 0,-2-4-3104 15,1-1-624-15</inkml:trace>
  <inkml:trace contextRef="#ctx0" brushRef="#br0" timeOffset="3859.1">32379 6593 5519 0,'-7'-13'240'0,"-1"7"64"0,4 3-304 0,4 3 0 16,-10 4 0-16,10-4 0 0,0 0 1328 0,-12 25 208 0,12-25 32 0,-30 48 16 16,14-12 624-16,-4 2 128 0,3 1 32 0,2-2 0 15,3-3-1056-15,12-34-208 0,-15 58-32 16,15-58-16-16,-7 46-784 0,7-46-144 0,0 0-128 0,-2 43 144 15,2-43-144-15,0 0-144 0,0 0 144 0,0 0-208 16,0 0-16-16,0 0 0 0,39-2 0 0,-24-8 0 31,-4-3-368-31,4-2-80 0,2-2-16 0,3-2 0 0,0-2 368 0,-1-2 64 0,8-4 0 0,-3-1 16 16,6-2-96-16,-3-1-32 0,4 1 0 0,-1 2 0 16,-1 1 112-16,3 2 32 0,-3 1 0 0,1 2 0 15,-2 1 224-15,2 2 160 0,-7 3-32 0,3 1 0 16,-26 15 544-16,39-12 96 0,-39 12 32 0,0 0 0 15,0 0-16-15,0 0 0 0,0 0 0 0,0 0 0 0,0 0-448 16,3 56-80-16,-22-35-32 0,-7 4 0 0,-2 4-224 16,-5-1-208-16,2 1 32 0,-6 1 16 15,3 0 160-15,-2-1-192 0,-1 1 192 0,3 0-192 0,-3-2 320 16,2 2 48-16,-4 1 16 0,2-1 0 0,-2-1 80 0,1-2 32 16,1 0 0-16,-2-2 0 0,5 0-176 0,-5 0-128 15,2 1 144-15,-1-3-144 0,-1 1 0 0,2-3 0 16,6-2 0-16,2-1 0 0,5-3-128 0,2-2 128 15,2-2-192-15,4-4 192 0,3-1 0 0,4-3 0 16,9-3 0-16,-8 0 0 0,8 0-128 0,0 0 128 16,12-15 0-16,-12 15 0 0,22-19-208 0,-22 19 64 15,36-21 16-15,-14 9 0 0,5-1 128 0,0-1-208 16,5 1 80-16,-1-2 128 0,2 2 0 0,4-4 0 16,1 3 144-16,-1-3-16 0,9 2 0 0,-4 1 16 15,4-1 0-15,-5 3 0 0,0 3 48 0,0 0 0 0,3 3 0 16,2 0 0-16,0 2 80 0,3 2 32 0,-4 1 0 15,1 1 0-15,-46 0 144 0,75 3 48 0,-75-3 0 16,67 7 0-16,-67-7 192 0,49 11 32 0,-49-11 16 0,0 0 0 16,0 0 0-16,0 0 0 0,46 40 0 0,-46-40 0 15,-14 25-416-15,1-12-64 0,-6 4-32 0,-1-3 0 16,1 1-224-16,-6 0 0 0,-2 0 0 0,-2-2 0 31,-1 1-1040-31,-1-2-112 0,1-1 0 0,-1 1-16 0,-1-1-624 16,0-2-112-16,3-1-16 0,-1 0-16 0,3-1 1120 15,1-1 240-15,2 0 32 0,-1 2 16 0,3-4 528 0,3 0 0 0,4-1 0 0,1 0 144 0,14-3-144 0,-19 6 0 16,19-6 0-16,0 0 128 0,0 0-128 16,0 0 0-16,0 0 0 0,0 0 128 0,0 0 32 0,0 0 0 15,0 0 0-15,61 15 0 16,-61-15 512-16,45 3 96 0,-45-3 32 0,61 2 0 0,-61-2 304 0,66 3 64 16,-66-3 16-16,60 7 0 0,-60-7-352 15,52 9-64-15,-52-9 0 0,0 0-16 0,46 16-752 0,-46-16 0 16,0 0 0-16,0 0 0 15,0 0-560-15,-4 42 0 0,4-42 0 0,-25 24 0 16,11-13 112-16,-4 3 0 0,4-2 16 0,-3 1 0 16,0 2 432-16,0-2 0 0,-1 1 0 0,4-4 128 0,2-1-128 0,0 0 0 15,-3 0 0-15,3 1 128 0,0 0-128 0,-1 1 0 16,1 1 0-16,-3 1 0 0,3 0 0 0,-3 4 0 16,4-1-144-16,-5 0 144 0,1 2 0 0,3-2-176 15,-3 2 176-15,3-3-128 0,12-15 128 0,-16 28 0 16,16-28 0-16,0 0 0 0,-13 30 368 0,13-30 48 15,0 0 16-15,0 0 0 0,0 0 608 0,-5 47 128 0,5-47 32 0,0 0 0 16,0 0-320-16,22 45-64 0,-22-45-16 0,0 0 0 16,0 0-352-16,51 39-64 0,-51-39 0 0,0 0-16 15,62 19-176-15,-62-19-48 0,52 6 0 0,-52-6 0 16,53 4-144-16,-53-4 0 0,49 3 0 0,-49-3 0 31,51 2-1616-31,-51-2-256 0,48-3-48 0,-48 3-16 16,49-11-2160-16,-49 11-416 0</inkml:trace>
  <inkml:trace contextRef="#ctx0" brushRef="#br0" timeOffset="4497.18">33858 6078 23951 0,'0'0'2128'0,"0"0"-1696"0,0 0-432 0,0 0 0 15,14 57 944-15,-14-57 96 0,0 0 32 0,13 74 0 16,-3-24 192-16,0 10 32 0,-2 2 16 0,-4-3 0 16,1-5-1088-16,-5-5-224 0,-5-6 0 0,5-43 0 15,-10 71-768-15,10-71-64 0,-21 52-32 16,21-52 0-16,-19 32-2880 0,19-32-576 0,-16 14-112 16,16-14-32-16,-15 1 1200 0,8-4 256 0,-1-1 32 15,4-1 16-15,4 5 2176 0,-8-10 432 0,5 4 96 0,3 6 0 0,0-13 768 0,0 13 128 16,5-14 48-16,-5 14 0 0,15-14 1376 0,-15 14 288 15,19-14 48-15,-19 14 16 0,25-16-288 0,-25 16-48 16,37-19-16-16,-37 19 0 0,49-20-1040 0,-23 10-192 16,4-1-64-16,1 3 0 0,3-3 656 0,1 2 128 15,-3 2 32-15,-1-1 0 0,-31 8-160 0,64-10-16 16,-64 10-16-16,59-6 0 0,-59 6-880 0,52-1-160 16,-52 1-32-16,0 0-16 0,46 4-304 0,-46-4 0 0,0 0-128 15,0 0 128 1,0 0-480-16,0 0 0 0,0 0 0 0,-12 42-9472 0,-6-33-1888 15</inkml:trace>
  <inkml:trace contextRef="#ctx0" brushRef="#br0" timeOffset="4951.97">33802 6882 18431 0,'0'0'816'0,"-18"29"160"0,18-29-784 0,0 0-192 0,-7 35 0 0,7-35 0 16,0 0 1648-16,0 0 272 0,-5 48 64 0,5-48 16 15,-4 65-480-15,4-65-112 0,-3 74 0 0,3-74-16 16,-5 63-1216-16,5-63-176 0,-4 48-176 0,4-48 48 16,0 0-1200-16,-6 46-224 15,6-46-48-15,0 0-16 0,0 0-1328 16,0 0-272-16,0 0-48 0,0 0-16 0,0 0 1056 0,22-16 224 0,-14 3 32 0,2-1 16 16,-1 1 912-16,3-3 176 0,1-4 32 15,0 1 16-15,5-2 1072 0,-1 1 224 0,0-1 32 0,4-1 16 0,-2-1 464 16,3 3 96-16,1-3 0 0,0 1 16 0,0 1 560 0,3 2 96 15,-4 0 32-15,2 1 0 0,-2 2 32 0,-2 2 16 16,-20 14 0-16,32-19 0 0,-32 19-864 0,0 0-160 16,0 0-48-16,0 0 0 0,0 0-768 0,0 0-272 15,9 49 0-15,-24-27 0 16,-1 5-1712-16,-3 1-320 0,-2 2-80 0,2-1-16 16,0 1 160-16,-1-2 16 0,4 0 16 0,-2-5 0 0,3-4 1648 0,15-19 336 15,-22 31 64-15,22-31 16 0,-16 21 800 0,16-21 176 16,0 0 16-16,0 0 16 0,0 0 800 0,0 0 176 15,0 0 16-15,0 0 16 0,0 0-592 0,0 0-112 0,0 0-16 16,0 0-16-16,41 42-432 0,-41-42-64 0,0 0-32 0,49 2 0 16,-49-2 48-16,43-1 16 0,-43 1 0 15,46-6 0-15,-46 6 224 0,49-6 32 0,-49 6 16 0,48-12 0 16,-48 12-672-16,44-10-128 0,-44 10-16 0,0 0-12768 16</inkml:trace>
  <inkml:trace contextRef="#ctx0" brushRef="#br0" timeOffset="5202.99">33529 7756 16575 0,'0'0'736'0,"-20"11"160"0,20-11-720 0,0 0-176 16,0 0 0-16,0 0 0 0,0 0 1872 0,0 0 352 15,0 0 64-15,0 0 16 0,51 4-640 0,-51-4-128 16,67-16-32-16,-21 3 0 0,4-4-768 0,4-4-160 15,6 1-16-15,5-4-16 0,4 2-416 0,-1-4-128 16,-4 6 0-16,-4-1 0 0,-2 2 0 0,3 2 0 16,-3 2 0-16,-2 4 0 0,-6 3 0 0,-5 2 0 15,1 2 0-15,-5 1 0 16,-2 1-480-16,-39 2 0 0</inkml:trace>
  <inkml:trace contextRef="#ctx0" brushRef="#br0" timeOffset="5355.89">35058 7906 41471 0,'0'0'1840'0,"-15"37"368"0,15-37-1760 0,0 0-448 0,0 43 0 0,0-43-12208 16,0 0-2512-16</inkml:trace>
  <inkml:trace contextRef="#ctx0" brushRef="#br0" timeOffset="6233.41">28951 11250 13823 0,'0'0'1216'0,"0"0"-960"0,0 0-256 0,0 0 0 15,0 0 496-15,0 0 48 0,0 0 16 0,0 0 0 16,0 0-48-16,49 32 0 0,-49-32 0 0,64 24 0 15,-64-24-48-15,75 30-16 0,-75-30 0 0,88 43 0 16,-41-18-448-16,1 3 0 0,1 2 0 0,1 1 0 16,2 2 176-16,-2-4-176 0,2 1 192 0,-4-3-192 15,4-5 544-15,-3-4 0 0,2-3 0 0,-2-5 0 16,-3-6 192-16,0-2 32 0,-1-7 16 0,-4-3 0 16,4-3-464-16,-10-4-80 0,2 0-32 0,-5-2 0 0,-5-1-416 15,-2-1-96-15,-4 1-16 0,0-3-10544 16</inkml:trace>
  <inkml:trace contextRef="#ctx0" brushRef="#br0" timeOffset="6461.59">30266 11208 21183 0,'0'0'944'0,"0"0"192"0,0 0-912 0,0 0-224 16,0 0 0-16,0 0 0 0,0 0 640 0,0 0 96 15,0 0 16-15,0 0 0 0,26 43 496 0,-26-43 96 16,26 45 32-16,-26-45 0 0,31 60-944 0,-31-60-192 15,32 81-48-15,-20-37 0 0,-3 2 64 0,-1 2 16 16,-2-1 0-16,-6-2 0 0,-6-2 16 0,-2-2 0 0,-4-1 0 0,-7-1 0 16,0-4-48-16,-6-2-16 0,-2 0 0 0,0-5 0 15,0-4-224-15,-2-4 0 0,2-3 0 0,-1-5 0 16,2-4 0-16,2-3 0 0,5-2-128 16,-1-6-9440-16,3-3-1888 15</inkml:trace>
  <inkml:trace contextRef="#ctx0" brushRef="#br0" timeOffset="6830.57">31866 11161 22111 0,'-16'13'976'0,"16"-13"208"0,-25 19-944 0,25-19-240 15,0 0 0-15,-22 15 0 0,22-15 320 0,-17 12 0 16,-5 3 16-16,-5 7 0 0,-10 6 160 0,-1 5 16 15,-5 2 16-15,1 4 0 0,-4 4-528 0,0 5-144 16,-2 5-16-16,-1 2 0 0,-2 4 160 0,2 2 0 16,2 3 0-16,3-5 0 0,7-2 160 0,2-10-32 15,7-5-128-15,3-8 192 0,6-8 16 0,19-26 0 0,-23 32 0 16,23-32 0 0,0 0-1232-16,0 0-256 0,0-21-64 0</inkml:trace>
  <inkml:trace contextRef="#ctx0" brushRef="#br0" timeOffset="7078.42">31356 11585 3679 0,'70'-76'160'0,"-40"42"32"16,-11 13-192-16,-19 21 0 0,0 0 0 0,27-23 0 0,-27 23 1152 0,52-46 176 0,-2 3 32 0,8 0 16 16,-2 5 528-16,-3 10 96 0,-7 10 32 0,-7 13 0 15,-39 5 96-15,68 14 32 0,-68-14 0 0,52 48 0 16,-52-48-816-16,43 77-144 0,-27-30-48 0,-1 7 0 16,-5 2-592-16,-1 2-128 0,2 2-32 0,-4-4 0 15,0-3-112-15,-2-5-32 0,2-8 0 0,-7-40 0 16,15 55-48-16,-15-55-16 0,0 0 0 0,0 0 0 0,0 0-32 0,46 10-16 15,-34-32 0-15,0-8 0 0,3-8 1008 0,2-8 192 16,3-8 32-16,-1-1 16 0,3 0-720 0,-2-1-144 16,2 1-16-16,-3 2-16 0,3-1-336 15,-2 1-160-15,0 1 160 0,-1 0-160 0,1 2 0 0,-1 1 0 16,-1 4 0-16,-3 3 0 16,-4 4-576-16,-3 4-96 0,-4 3-32 0</inkml:trace>
  <inkml:trace contextRef="#ctx0" brushRef="#br0" timeOffset="7821.75">33252 10466 22111 0,'0'0'1968'16,"0"0"-1584"-16,0 0-384 0,0 0 0 0,0 0 688 0,0 0 48 0,41 37 16 0,-41-37 0 15,23 49-192-15,-23-49-48 0,14 80 0 0,-12-32 0 16,-6-2-384-16,-4 0-128 0,-4-3 0 0,0-5 0 16,0-2 0-16,-5-5 0 0,2-3-208 0,0-1 80 15,-1-3 128-15,16-24-208 0,-30 35 80 0,30-35 128 16,-19 21 0-16,19-21 0 0,0 0 0 0,-17 14 0 16,17-14 0-16,0 0 128 0,0 0 32 0,0 0 0 15,0 0 80-15,0 0 16 0,0 0 0 0,0 0 0 16,46-6 704-16,-46 6 160 0,42-12 32 0,-42 12 0 15,53-14-704-15,-53 14-144 0,73-14-32 0,-31 5 0 16,-1 0-272-16,1 1 0 0,-3 1 0 0,0-2 0 0,-39 9 0 0,68-15 0 16,-68 15 0-16,52-9 0 0,-52 9 0 15,0 0 0-15,0 0 0 0,0 0-144 16,0 0-960-16,0 0-192 0</inkml:trace>
  <inkml:trace contextRef="#ctx0" brushRef="#br0" timeOffset="8034.78">33449 11089 4607 0,'0'0'400'15,"0"0"-400"-15,0 0 0 0,0 0 0 0,0 0 1584 0,-15 6 224 16,15-6 48-16,-16 11 16 0,16-11 544 0,-30 23 96 16,30-23 32-16,-23 34 0 0,23-34-544 0,-20 48-96 15,20-48-32-15,-13 62 0 0,11-22-464 0,0 8-112 16,4 7-16-16,-2 6 0 0,2 7 48 0,1 8 0 16,-3 11 0-16,-3 5 0 0,1-1-464 0,0-5-96 15,-3-8 0-15,2-8-16 0,-4-9-288 0,5-8-48 0,-1-4-16 0,0-7 0 16,2-5-256-16,1-37-144 0,-6 58 160 0,6-58-160 15,-5 37 0-15,5-37-192 0,0 0 16 0,0 0 0 32,0 0-400-32,0 0-96 0,-14-12-16 0,14-7-16592 0</inkml:trace>
  <inkml:trace contextRef="#ctx0" brushRef="#br0" timeOffset="8251.24">33723 11370 16575 0,'0'0'1472'16,"0"0"-1168"-16,0 0-304 0,0 0 0 0,0 0 768 0,0 0 112 15,42-2 16-15,-42 2 0 0,46 0 1120 0,-46 0 224 16,71-1 64-16,-71 1 0 0,81-6-1664 0,-39 0-336 16,-4-3-64-16,-1-3-16 15,0-1-576-15,-2-2-112 0,-4-1-32 0,-5-2 0 16,1 0-2048-16,0-4-400 0,-4-3-96 0,-1-2-5968 15</inkml:trace>
  <inkml:trace contextRef="#ctx0" brushRef="#br0" timeOffset="9203.57">34435 10500 7359 0,'0'0'656'0,"0"0"-528"0,-15 27-128 0,15-27 0 15,0 0 2112-15,-9 34 384 0,9-34 64 0,-18 67 32 16,3-3 480-16,-4 16 80 0,0 16 32 0,-1 10 0 15,5 5-1120-15,-4 5-208 0,4 5-64 0,-1-1 0 16,2 1-496-16,-3-9-96 0,5-6-32 0,1-14 0 16,3-14-704-16,2-14-144 0,2-10-16 0,1-13-16 15,3-41-288-15,-5 51-256 0,5-51 64 0,0 0 0 16,0 0-1792-16,0 0-368 16,0 0-64-16,-12-15-16 0,9-4-208 15,3-7-48-15,-1-3-16 0,-2-4 0 0,3-1-224 0,-3-3-32 16,2-2-16-16,-2-1 0 0,0 2 1376 0,-2-4 288 0,-2 2 48 15,2 1 16-15,-2 5 976 0,2 8 272 0,-2 8 0 0,7 18-128 0,-12-14 576 0,12 14 128 16,0 0 32-16,-25 24 0 0,25-24 1104 0,-22 36 208 16,22-36 64-16,-24 41 0 0,14-16-64 0,-5 1-16 15,3 0 0-15,-3 3 0 0,6-3-464 0,-1 1-96 16,10-27 0-16,-15 46-16 0,15-46-448 0,-9 34-96 16,9-34-16-16,0 0 0 0,0 0-640 0,0 0-128 15,0 0 0-15,0 0 0 16,50-10-384-16,-32-11-16 0,2-7-16 15,3-6 0-15,0 0-336 0,3-8-64 0,4-4-16 0,4-3 0 16,-3-1-512-16,6-1-96 0,0-1-32 0,0 0 0 16,0 2 272-16,-3-1 48 0,0 5 16 0,0-3 0 0,1-3 944 15,-1 1 192-15,0 0 0 0,-3 5 0 0,2 6 160 0,-5 6 0 16,0 6 0-16,-6 5 0 0,-22 23 880 0,41-25 176 0,-41 25 48 0,0 0 0 16,0 0 640-16,49 5 128 15,-49-5 16-15,0 0 16 0,20 44-672 0,-20-44-144 16,0 52-32-16,0-52 0 0,-5 71-112 0,-1-28-16 0,-1 9-16 0,-2 8 0 15,-1 3-96-15,-2 7-16 0,-3 4 0 0,-1 1 0 16,-2-3-496-16,-2-6-96 0,4-7-32 16,-4-4 0-16,-1-6-176 0,2-6-32 0,-1-6-128 0,1-6 192 15,0-6-192-15,1-5 0 0,-1-6 0 0,2-5-160 16,0-3-160-16,0-4-48 0,17-2 0 0,-29-8 0 31,14-2-80-31,6-3-32 0,-1-4 0 0,-1-3 0 0,7-4 64 0,-1-3 16 0,5-6 0 0,5-4 0 16,-1-3 224-16,4 0 176 0,2-1-208 0,2-2 80 15,0 0 128-15,5-2 0 0,3 2 0 0,4 3 0 16,1 4 0-16,1 4 0 0,6 4 0 0,-3 4 0 16,1 4 0-16,-30 20-128 0,59-25 128 0,-59 25 0 0,56-18 0 15,-56 18 0-15,57-8 0 0,-57 8 0 0,55 0 0 0,-55 0 0 16,56 14 0-16,-56-14 0 0,53 30 0 0,-53-30 192 16,48 45-64-16,-48-45 0 0,36 54 432 0,-36-54 80 15,20 69 32-15,-17-32 0 0,-3-37-240 0,-3 70-48 16,-5-33-16-16,-7 0 0 0,2 0-128 0,-10-4-32 15,1-4 0-15,-5-4 0 0,0-4-208 0,0-4 0 16,-2-7 0-16,2-4 0 16,-3-5-288-16,7-5-96 0,-1-2-32 0,-1-3 0 15,5-1-1680-15,1-2-336 0,1 0-64 0,2-1 0 16,1-1 1472-16,5 1 288 0,-3-2 64 0,13 15 16 0,-12-28 1264 0,12 28 256 16,-4-27 48-16,4 27 16 0,0 0 112 0,8-25 32 0,-8 25 0 15,0 0 0-15,0 0-592 0,0 0-112 16,46-8-32-16,-46 8 0 0,0 0-160 0,49 17-48 15,-49-17 0-15,0 0 0 0,55 29-128 0,-55-29 0 16,44 20 0-16,-44-20 128 0,49 15-128 0,-49-15 0 0,58 7 144 16,-58-7-144-16,52 0 0 0,-52 0 0 0,52-3 0 0,-52 3 0 15,49-4 0-15,-49 4 0 0,41-8-128 0,-41 8 128 16,39-9-240-16,-39 9 48 0,0 0 0 0,47-23-15952 16</inkml:trace>
  <inkml:trace contextRef="#ctx0" brushRef="#br0" timeOffset="9883.12">35279 10793 24879 0,'0'0'2208'0,"0"0"-1760"0,0 0-448 0,0 0 0 0,3 41 416 0,-3-41 0 16,0 0 0-16,5 62 0 0,-5-16 336 0,0 8 64 15,3 7 16-15,-6-2 0 0,3-4-688 0,-5-5-144 16,2-4 0-16,-1-9 0 16,4-37-816-16,-5 58-144 0,5-58-48 0,0 0 0 15,0 0-1408-15,0 0-272 0,0 0-64 0,0 0-16 16,0 0 1520-16,0 0 304 0,0 0 64 0,32-23 16 0,-32 23 1280 0,19-32 256 15,-19 32 48-15,22-31 16 0,-22 31 0 0,25-28 0 16,-25 28 0-16,24-22 0 0,-24 22-416 0,0 0-96 16,35-24-16-16,-35 24 0 0,0 0-208 15,45-18 144-15,-45 18-144 0,38-15 128 0,-38 15 352 0,46-14 64 16,-46 14 16-16,57-18 0 0,-57 18 1024 0,61-21 208 16,-61 21 32-16,63-22 16 0,-63 22-208 0,64-20-32 15,-64 20-16-15,53-16 0 0,-53 16-880 0,37-12-160 0,-37 12-32 16,0 0-16-1,0 0-768-15,0 0-160 0,0 0-16 0,0 0-9664 0,0 0-1920 16</inkml:trace>
  <inkml:trace contextRef="#ctx0" brushRef="#br0" timeOffset="10230.44">35598 11227 4607 0,'-19'27'192'0,"1"-8"64"0,18-19-256 0,-24 33 0 0,24-33 0 0,0 0 0 16,-19 31 1376-16,19-31 224 0,-33 52 64 0,9-9 0 15,-5 8 32-15,1 0 16 0,-2 0 0 0,10-5 0 16,0-3-608-16,2-6-112 0,7-4-32 0,11-33 0 15,-15 50-96-15,15-50-32 0,-5 36 0 0,5-36 0 16,0 0 432-16,0 0 80 0,12 41 0 0,-12-41 16 16,0 0-640-16,0 0-128 0,0 0-16 0,54 14-16 15,-54-14-384-15,0 0-176 0,57-12 160 0,-57 12-160 0,43-17 0 16,-43 17 0-16,49-26 0 0,-49 26 0 16,53-39 0-16,-26 17 0 0,1 0-128 0,-1-2 128 15,-3-3 0-15,-1 1 128 0,0-1-128 0,-4 0 192 0,-1 0-192 0,-6 2 128 16,-2 0-128-16,-2 3 0 0,-6-1 0 0,-2 6 0 15,-4 0-128-15,-8 5 128 16,-3 5-768-16,-1 3-32 0,-3 5-16 0,-4 5 0 16,1 4-16-16,-2 5-16 0,-1 4 0 0,-1 5 0 15,2 3 848-15,-3 1 288 0,2 2 0 0,4-2 0 0,-1-1 128 0,4-2 32 16,5-3 0-16,13-22 0 0,-26 39-128 0,26-39-32 16,-16 25 0-16,16-25 0 0,0 0-160 0,0 0-128 15,-14 22 144-15,14-22-8480 16,0 0-1712-16</inkml:trace>
  <inkml:trace contextRef="#ctx0" brushRef="#br0" timeOffset="10509.04">35165 12137 18431 0,'-16'13'1632'0,"16"-13"-1312"0,-22 20-320 0,22-20 0 16,0 0 1792-16,0 0 304 0,0 0 48 0,-11 23 16 15,11-23-320-15,0 0-64 0,-4 33-16 0,4-33 0 16,0 0-1392-16,0 0-368 0,41 24 0 0,-41-24 0 16,49-3-384-16,-49 3-176 0,64-6-32 15,-64 6-16-15,77-6 288 0,-35 3 64 0,5-2 16 0,2 2 0 16,7 2 240-16,-5-2 0 0,0 0 0 0,0-1 160 0,2 1 176 16,3-2 48-16,-5-2 0 0,-2-2 0 0,-8-2 224 15,-2 1 48-15,-39 10 16 0,61-22 0 0,-61 22-672 0,46-19 0 16,-46 19-128-16,37-17 128 15,-37 17-2496-15,0 0-384 0</inkml:trace>
  <inkml:trace contextRef="#ctx0" brushRef="#br0" timeOffset="10668.12">35879 12636 39615 0,'0'0'1760'0,"-4"31"352"0,4-31-1680 0,0 0-432 0,0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9:50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189582" y="965675"/>
            <a:ext cx="126256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5537" y="9373396"/>
            <a:ext cx="368504" cy="381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064277"/>
            <a:ext cx="11099800" cy="8147017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0"/>
              </a:spcBef>
              <a:defRPr sz="2400"/>
            </a:lvl1pPr>
            <a:lvl2pPr>
              <a:spcBef>
                <a:spcPts val="2000"/>
              </a:spcBef>
              <a:buChar char="-"/>
              <a:defRPr sz="2400"/>
            </a:lvl2pPr>
            <a:lvl3pPr>
              <a:spcBef>
                <a:spcPts val="2000"/>
              </a:spcBef>
              <a:buChar char="‣"/>
              <a:defRPr sz="2400"/>
            </a:lvl3pPr>
            <a:lvl4pPr>
              <a:spcBef>
                <a:spcPts val="2000"/>
              </a:spcBef>
              <a:buChar char="✓"/>
              <a:defRPr sz="2400"/>
            </a:lvl4pPr>
            <a:lvl5pPr>
              <a:spcBef>
                <a:spcPts val="2000"/>
              </a:spcBef>
              <a:buChar char="✓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52500" y="11211"/>
            <a:ext cx="11099800" cy="952752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79668" y="9238280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5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11" Type="http://schemas.openxmlformats.org/officeDocument/2006/relationships/customXml" Target="../ink/ink2.xml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9.png"/><Relationship Id="rId7" Type="http://schemas.openxmlformats.org/officeDocument/2006/relationships/image" Target="../media/image10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106.png"/><Relationship Id="rId9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05.png"/><Relationship Id="rId7" Type="http://schemas.openxmlformats.org/officeDocument/2006/relationships/image" Target="../media/image12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2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31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10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数字信号处理…"/>
          <p:cNvSpPr txBox="1">
            <a:spLocks noGrp="1"/>
          </p:cNvSpPr>
          <p:nvPr>
            <p:ph type="ctrTitle"/>
          </p:nvPr>
        </p:nvSpPr>
        <p:spPr>
          <a:xfrm>
            <a:off x="1270000" y="1231900"/>
            <a:ext cx="10464800" cy="3302000"/>
          </a:xfrm>
          <a:prstGeom prst="rect">
            <a:avLst/>
          </a:prstGeom>
        </p:spPr>
        <p:txBody>
          <a:bodyPr anchor="t"/>
          <a:lstStyle/>
          <a:p>
            <a:pPr defTabSz="531622">
              <a:defRPr sz="7280"/>
            </a:pPr>
            <a:r>
              <a:t>数字信号处理</a:t>
            </a:r>
          </a:p>
          <a:p>
            <a:pPr defTabSz="531622">
              <a:defRPr sz="7280"/>
            </a:pPr>
            <a:r>
              <a:t>Digital Signal Processing</a:t>
            </a:r>
          </a:p>
        </p:txBody>
      </p:sp>
      <p:sp>
        <p:nvSpPr>
          <p:cNvPr id="130" name="主讲：刘而云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4998751"/>
            <a:ext cx="10464800" cy="3484849"/>
          </a:xfrm>
          <a:prstGeom prst="rect">
            <a:avLst/>
          </a:prstGeom>
        </p:spPr>
        <p:txBody>
          <a:bodyPr/>
          <a:lstStyle/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主讲：刘而云</a:t>
            </a:r>
            <a:endParaRPr dirty="0"/>
          </a:p>
          <a:p>
            <a:pPr defTabSz="473201">
              <a:lnSpc>
                <a:spcPct val="120000"/>
              </a:lnSpc>
              <a:defRPr sz="3240"/>
            </a:pPr>
            <a:r>
              <a:rPr dirty="0" err="1"/>
              <a:t>浙江大学</a:t>
            </a:r>
            <a:r>
              <a:rPr dirty="0"/>
              <a:t> </a:t>
            </a:r>
            <a:r>
              <a:rPr dirty="0" err="1"/>
              <a:t>信电学院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64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/>
          <a:srcRect l="2850" b="8824"/>
          <a:stretch>
            <a:fillRect/>
          </a:stretch>
        </p:blipFill>
        <p:spPr>
          <a:xfrm>
            <a:off x="3114353" y="3318376"/>
            <a:ext cx="9552360" cy="581136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例5.2 根据下列指标设计低通滤波器：…"/>
          <p:cNvSpPr txBox="1"/>
          <p:nvPr/>
        </p:nvSpPr>
        <p:spPr>
          <a:xfrm>
            <a:off x="206583" y="1008670"/>
            <a:ext cx="11855270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例5.2 根据下列指标设计低通滤波器：</a:t>
            </a:r>
          </a:p>
          <a:p>
            <a:pPr algn="l">
              <a:defRPr sz="2600"/>
            </a:pPr>
            <a:r>
              <a:t>通带边缘频率</a:t>
            </a:r>
          </a:p>
          <a:p>
            <a:pPr algn="l">
              <a:defRPr sz="2600"/>
            </a:pPr>
            <a:r>
              <a:t>阻带边缘频率</a:t>
            </a:r>
          </a:p>
          <a:p>
            <a:pPr algn="l">
              <a:defRPr sz="2600"/>
            </a:pPr>
            <a:r>
              <a:t>阻带衰减40dB</a:t>
            </a:r>
          </a:p>
          <a:p>
            <a:pPr algn="l">
              <a:defRPr sz="2600"/>
            </a:pPr>
            <a:r>
              <a:t>取样频率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308" y="1632340"/>
            <a:ext cx="1358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558" y="2016922"/>
            <a:ext cx="1676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03" y="2679650"/>
            <a:ext cx="1498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Line"/>
          <p:cNvSpPr/>
          <p:nvPr/>
        </p:nvSpPr>
        <p:spPr>
          <a:xfrm>
            <a:off x="7217709" y="6397859"/>
            <a:ext cx="1" cy="153939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8966181" y="6397858"/>
            <a:ext cx="1" cy="840140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2" name="Line"/>
          <p:cNvSpPr/>
          <p:nvPr/>
        </p:nvSpPr>
        <p:spPr>
          <a:xfrm flipH="1">
            <a:off x="3667973" y="7271850"/>
            <a:ext cx="5317763" cy="1"/>
          </a:xfrm>
          <a:prstGeom prst="line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88" y="4194723"/>
            <a:ext cx="2441097" cy="56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44" y="7177544"/>
            <a:ext cx="16129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(dB)"/>
          <p:cNvSpPr txBox="1"/>
          <p:nvPr/>
        </p:nvSpPr>
        <p:spPr>
          <a:xfrm>
            <a:off x="1355389" y="7598921"/>
            <a:ext cx="75621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(dB)</a:t>
            </a:r>
          </a:p>
        </p:txBody>
      </p:sp>
      <p:sp>
        <p:nvSpPr>
          <p:cNvPr id="276" name="Line"/>
          <p:cNvSpPr/>
          <p:nvPr/>
        </p:nvSpPr>
        <p:spPr>
          <a:xfrm flipV="1">
            <a:off x="6430782" y="6525797"/>
            <a:ext cx="749209" cy="484705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7" name="Line"/>
          <p:cNvSpPr/>
          <p:nvPr/>
        </p:nvSpPr>
        <p:spPr>
          <a:xfrm flipV="1">
            <a:off x="8153847" y="7314845"/>
            <a:ext cx="749209" cy="484705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0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5.3.4 窗函数法的具体实现</a:t>
            </a:r>
          </a:p>
        </p:txBody>
      </p:sp>
      <p:sp>
        <p:nvSpPr>
          <p:cNvPr id="281" name="2、数字高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2、数字高通滤波器设计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3" y="1689876"/>
            <a:ext cx="4626610" cy="1170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9" y="3005530"/>
            <a:ext cx="6068634" cy="1045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06" y="4195430"/>
            <a:ext cx="4441145" cy="798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878" y="1272351"/>
            <a:ext cx="6184891" cy="2483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Group"/>
          <p:cNvGrpSpPr/>
          <p:nvPr/>
        </p:nvGrpSpPr>
        <p:grpSpPr>
          <a:xfrm>
            <a:off x="455390" y="6768517"/>
            <a:ext cx="3003008" cy="2764987"/>
            <a:chOff x="0" y="0"/>
            <a:chExt cx="3003007" cy="2764986"/>
          </a:xfrm>
        </p:grpSpPr>
        <p:sp>
          <p:nvSpPr>
            <p:cNvPr id="286" name="Line"/>
            <p:cNvSpPr/>
            <p:nvPr/>
          </p:nvSpPr>
          <p:spPr>
            <a:xfrm>
              <a:off x="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 flipV="1">
              <a:off x="838400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8" name="Rectangle"/>
            <p:cNvSpPr/>
            <p:nvPr/>
          </p:nvSpPr>
          <p:spPr>
            <a:xfrm>
              <a:off x="839734" y="464527"/>
              <a:ext cx="1270001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全通滤波器"/>
            <p:cNvSpPr txBox="1"/>
            <p:nvPr/>
          </p:nvSpPr>
          <p:spPr>
            <a:xfrm>
              <a:off x="43683" y="2193486"/>
              <a:ext cx="294947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rPr dirty="0"/>
                <a:t>全通滤波器</a:t>
              </a:r>
            </a:p>
          </p:txBody>
        </p:sp>
        <p:pic>
          <p:nvPicPr>
            <p:cNvPr id="29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3469" y="1334213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7107" y="87190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9" name="Group"/>
          <p:cNvGrpSpPr/>
          <p:nvPr/>
        </p:nvGrpSpPr>
        <p:grpSpPr>
          <a:xfrm>
            <a:off x="4587158" y="6768517"/>
            <a:ext cx="3048750" cy="2764987"/>
            <a:chOff x="0" y="0"/>
            <a:chExt cx="3048748" cy="2764986"/>
          </a:xfrm>
        </p:grpSpPr>
        <p:sp>
          <p:nvSpPr>
            <p:cNvPr id="293" name="Line"/>
            <p:cNvSpPr/>
            <p:nvPr/>
          </p:nvSpPr>
          <p:spPr>
            <a:xfrm>
              <a:off x="9928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93768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" name="Rectangle"/>
            <p:cNvSpPr/>
            <p:nvPr/>
          </p:nvSpPr>
          <p:spPr>
            <a:xfrm>
              <a:off x="939014" y="464527"/>
              <a:ext cx="744572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低通滤波器"/>
            <p:cNvSpPr txBox="1"/>
            <p:nvPr/>
          </p:nvSpPr>
          <p:spPr>
            <a:xfrm>
              <a:off x="0" y="21934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rPr dirty="0"/>
                <a:t>低通滤波器</a:t>
              </a:r>
            </a:p>
          </p:txBody>
        </p:sp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1300" y="1308813"/>
              <a:ext cx="3302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9120" y="87393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7" name="Group"/>
          <p:cNvGrpSpPr/>
          <p:nvPr/>
        </p:nvGrpSpPr>
        <p:grpSpPr>
          <a:xfrm>
            <a:off x="8694582" y="6789622"/>
            <a:ext cx="2951379" cy="2764987"/>
            <a:chOff x="0" y="0"/>
            <a:chExt cx="2951377" cy="2764986"/>
          </a:xfrm>
        </p:grpSpPr>
        <p:sp>
          <p:nvSpPr>
            <p:cNvPr id="300" name="Line"/>
            <p:cNvSpPr/>
            <p:nvPr/>
          </p:nvSpPr>
          <p:spPr>
            <a:xfrm>
              <a:off x="0" y="1170566"/>
              <a:ext cx="29494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83840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1519120" y="464527"/>
              <a:ext cx="590615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高通滤波器"/>
            <p:cNvSpPr txBox="1"/>
            <p:nvPr/>
          </p:nvSpPr>
          <p:spPr>
            <a:xfrm>
              <a:off x="0" y="21934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rPr dirty="0"/>
                <a:t>高通滤波器</a:t>
              </a:r>
            </a:p>
          </p:txBody>
        </p:sp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1951" y="1334213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85404" y="1283413"/>
              <a:ext cx="3302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5477" y="87190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8" name="-"/>
          <p:cNvSpPr txBox="1"/>
          <p:nvPr/>
        </p:nvSpPr>
        <p:spPr>
          <a:xfrm>
            <a:off x="3746227" y="7509433"/>
            <a:ext cx="5492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r>
              <a:t>-</a:t>
            </a:r>
          </a:p>
        </p:txBody>
      </p:sp>
      <p:sp>
        <p:nvSpPr>
          <p:cNvPr id="309" name="="/>
          <p:cNvSpPr txBox="1"/>
          <p:nvPr/>
        </p:nvSpPr>
        <p:spPr>
          <a:xfrm>
            <a:off x="7890619" y="7462625"/>
            <a:ext cx="54925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=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275" y="4226771"/>
            <a:ext cx="4036097" cy="1729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  <p:bldP spid="283" grpId="2" animBg="1" advAuto="0"/>
      <p:bldP spid="284" grpId="3" animBg="1" advAuto="0"/>
      <p:bldP spid="285" grpId="4" animBg="1" advAuto="0"/>
      <p:bldP spid="292" grpId="6" animBg="1" advAuto="0"/>
      <p:bldP spid="299" grpId="8" animBg="1" advAuto="0"/>
      <p:bldP spid="307" grpId="10" animBg="1" advAuto="0"/>
      <p:bldP spid="308" grpId="7" animBg="1" advAuto="0"/>
      <p:bldP spid="309" grpId="9" animBg="1" advAuto="0"/>
      <p:bldP spid="310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13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314" name="2、数字高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2、数字</a:t>
            </a:r>
            <a:r>
              <a:rPr>
                <a:solidFill>
                  <a:srgbClr val="0433FF"/>
                </a:solidFill>
              </a:rPr>
              <a:t>高通</a:t>
            </a:r>
            <a:r>
              <a:t>滤波器设计</a:t>
            </a:r>
          </a:p>
        </p:txBody>
      </p:sp>
      <p:pic>
        <p:nvPicPr>
          <p:cNvPr id="315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45" y="1529193"/>
            <a:ext cx="6104083" cy="3252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91626" y="6298455"/>
            <a:ext cx="5985229" cy="3061974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Oval"/>
          <p:cNvSpPr/>
          <p:nvPr/>
        </p:nvSpPr>
        <p:spPr>
          <a:xfrm>
            <a:off x="12233496" y="1808312"/>
            <a:ext cx="591299" cy="1270001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N取偶数（图5.41b）"/>
          <p:cNvSpPr txBox="1"/>
          <p:nvPr/>
        </p:nvSpPr>
        <p:spPr>
          <a:xfrm>
            <a:off x="7586329" y="1740186"/>
            <a:ext cx="359105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N取偶数（图5.41b）</a:t>
            </a:r>
          </a:p>
        </p:txBody>
      </p:sp>
      <p:sp>
        <p:nvSpPr>
          <p:cNvPr id="319" name="N取奇数（图5.42b）"/>
          <p:cNvSpPr txBox="1"/>
          <p:nvPr/>
        </p:nvSpPr>
        <p:spPr>
          <a:xfrm>
            <a:off x="7586329" y="6471863"/>
            <a:ext cx="495821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N取奇数（图5.42b）</a:t>
            </a:r>
          </a:p>
        </p:txBody>
      </p:sp>
      <p:sp>
        <p:nvSpPr>
          <p:cNvPr id="320" name="FIR滤波器类型选择对频率响应的影响"/>
          <p:cNvSpPr txBox="1"/>
          <p:nvPr/>
        </p:nvSpPr>
        <p:spPr>
          <a:xfrm>
            <a:off x="206583" y="1702086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FIR滤波器类型选择对频率响应的影响</a:t>
            </a:r>
          </a:p>
        </p:txBody>
      </p:sp>
      <p:sp>
        <p:nvSpPr>
          <p:cNvPr id="321" name="线性相位II型"/>
          <p:cNvSpPr txBox="1"/>
          <p:nvPr/>
        </p:nvSpPr>
        <p:spPr>
          <a:xfrm>
            <a:off x="9047848" y="1092580"/>
            <a:ext cx="203517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线性相位II型</a:t>
            </a:r>
          </a:p>
        </p:txBody>
      </p:sp>
      <p:sp>
        <p:nvSpPr>
          <p:cNvPr id="322" name="线性相位I型"/>
          <p:cNvSpPr txBox="1"/>
          <p:nvPr/>
        </p:nvSpPr>
        <p:spPr>
          <a:xfrm>
            <a:off x="8935588" y="5819233"/>
            <a:ext cx="203517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线性相位I型</a:t>
            </a:r>
          </a:p>
        </p:txBody>
      </p:sp>
      <p:sp>
        <p:nvSpPr>
          <p:cNvPr id="323" name="线性相位II型FIR滤波器在 z=-1 处有零点，不适合用来直接实现数字高通"/>
          <p:cNvSpPr txBox="1"/>
          <p:nvPr/>
        </p:nvSpPr>
        <p:spPr>
          <a:xfrm>
            <a:off x="263919" y="2921096"/>
            <a:ext cx="567931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线性相位II型FIR滤波器在 z=-1 处有零点，不适合用来直接实现数字高通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26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327" name="3、数字带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3、数字</a:t>
            </a:r>
            <a:r>
              <a:rPr dirty="0">
                <a:solidFill>
                  <a:srgbClr val="0433FF"/>
                </a:solidFill>
              </a:rPr>
              <a:t>带通</a:t>
            </a:r>
            <a:r>
              <a:rPr dirty="0"/>
              <a:t>滤波器设计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49" y="1113701"/>
            <a:ext cx="7388069" cy="309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0" y="1739538"/>
            <a:ext cx="5793991" cy="99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13" y="3024014"/>
            <a:ext cx="4860400" cy="90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0" y="4807280"/>
            <a:ext cx="4805580" cy="90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144" y="4471691"/>
            <a:ext cx="5249680" cy="2115855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两个低通滤波器的差："/>
          <p:cNvSpPr txBox="1"/>
          <p:nvPr/>
        </p:nvSpPr>
        <p:spPr>
          <a:xfrm>
            <a:off x="206583" y="4213086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两个低通滤波器的差：</a:t>
            </a:r>
          </a:p>
        </p:txBody>
      </p:sp>
      <p:sp>
        <p:nvSpPr>
          <p:cNvPr id="334" name="-"/>
          <p:cNvSpPr txBox="1"/>
          <p:nvPr/>
        </p:nvSpPr>
        <p:spPr>
          <a:xfrm>
            <a:off x="3746227" y="7826933"/>
            <a:ext cx="5492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r>
              <a:t>-</a:t>
            </a:r>
          </a:p>
        </p:txBody>
      </p:sp>
      <p:sp>
        <p:nvSpPr>
          <p:cNvPr id="335" name="="/>
          <p:cNvSpPr txBox="1"/>
          <p:nvPr/>
        </p:nvSpPr>
        <p:spPr>
          <a:xfrm>
            <a:off x="7890619" y="7780125"/>
            <a:ext cx="54925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=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455390" y="7086017"/>
            <a:ext cx="3003008" cy="2447487"/>
            <a:chOff x="0" y="0"/>
            <a:chExt cx="3003007" cy="2447486"/>
          </a:xfrm>
        </p:grpSpPr>
        <p:sp>
          <p:nvSpPr>
            <p:cNvPr id="336" name="Line"/>
            <p:cNvSpPr/>
            <p:nvPr/>
          </p:nvSpPr>
          <p:spPr>
            <a:xfrm>
              <a:off x="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 flipV="1">
              <a:off x="838400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38" name="Rectangle"/>
            <p:cNvSpPr/>
            <p:nvPr/>
          </p:nvSpPr>
          <p:spPr>
            <a:xfrm>
              <a:off x="839734" y="464527"/>
              <a:ext cx="1270001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低通滤波器"/>
            <p:cNvSpPr txBox="1"/>
            <p:nvPr/>
          </p:nvSpPr>
          <p:spPr>
            <a:xfrm>
              <a:off x="43683" y="1875986"/>
              <a:ext cx="294947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低通滤波器</a:t>
              </a:r>
            </a:p>
          </p:txBody>
        </p:sp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1535" y="1394628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7107" y="87190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5716" y="1369228"/>
              <a:ext cx="3556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0" name="Group"/>
          <p:cNvGrpSpPr/>
          <p:nvPr/>
        </p:nvGrpSpPr>
        <p:grpSpPr>
          <a:xfrm>
            <a:off x="4587158" y="7086017"/>
            <a:ext cx="3048750" cy="2447487"/>
            <a:chOff x="0" y="0"/>
            <a:chExt cx="3048748" cy="2447486"/>
          </a:xfrm>
        </p:grpSpPr>
        <p:sp>
          <p:nvSpPr>
            <p:cNvPr id="344" name="Line"/>
            <p:cNvSpPr/>
            <p:nvPr/>
          </p:nvSpPr>
          <p:spPr>
            <a:xfrm>
              <a:off x="9928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93768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46" name="Rectangle"/>
            <p:cNvSpPr/>
            <p:nvPr/>
          </p:nvSpPr>
          <p:spPr>
            <a:xfrm>
              <a:off x="939014" y="464527"/>
              <a:ext cx="870448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低通滤波器"/>
            <p:cNvSpPr txBox="1"/>
            <p:nvPr/>
          </p:nvSpPr>
          <p:spPr>
            <a:xfrm>
              <a:off x="0" y="18759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低通滤波器</a:t>
              </a:r>
            </a:p>
          </p:txBody>
        </p:sp>
        <p:pic>
          <p:nvPicPr>
            <p:cNvPr id="348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9120" y="87393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56205" y="1369228"/>
              <a:ext cx="2921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8" name="Group"/>
          <p:cNvGrpSpPr/>
          <p:nvPr/>
        </p:nvGrpSpPr>
        <p:grpSpPr>
          <a:xfrm>
            <a:off x="8694582" y="7021394"/>
            <a:ext cx="2949470" cy="2447487"/>
            <a:chOff x="0" y="0"/>
            <a:chExt cx="2949469" cy="2447486"/>
          </a:xfrm>
        </p:grpSpPr>
        <p:sp>
          <p:nvSpPr>
            <p:cNvPr id="351" name="Line"/>
            <p:cNvSpPr/>
            <p:nvPr/>
          </p:nvSpPr>
          <p:spPr>
            <a:xfrm>
              <a:off x="0" y="1170566"/>
              <a:ext cx="29494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83840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1519120" y="464527"/>
              <a:ext cx="523851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带通滤波器"/>
            <p:cNvSpPr txBox="1"/>
            <p:nvPr/>
          </p:nvSpPr>
          <p:spPr>
            <a:xfrm>
              <a:off x="0" y="18759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带通滤波器</a:t>
              </a:r>
            </a:p>
          </p:txBody>
        </p:sp>
        <p:pic>
          <p:nvPicPr>
            <p:cNvPr id="355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1390" y="1305845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7906" y="1282450"/>
              <a:ext cx="3556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8684" y="1282450"/>
              <a:ext cx="2921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  <p:bldP spid="329" grpId="2" animBg="1" advAuto="0"/>
      <p:bldP spid="330" grpId="3" animBg="1" advAuto="0"/>
      <p:bldP spid="331" grpId="6" animBg="1" advAuto="0"/>
      <p:bldP spid="332" grpId="5" animBg="1" advAuto="0"/>
      <p:bldP spid="333" grpId="4" animBg="1" advAuto="0"/>
      <p:bldP spid="334" grpId="8" animBg="1" advAuto="0"/>
      <p:bldP spid="335" grpId="10" animBg="1" advAuto="0"/>
      <p:bldP spid="343" grpId="7" animBg="1" advAuto="0"/>
      <p:bldP spid="350" grpId="9" animBg="1" advAuto="0"/>
      <p:bldP spid="358" grpId="1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61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362" name="3、数字带阻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3、数字</a:t>
            </a:r>
            <a:r>
              <a:rPr>
                <a:solidFill>
                  <a:srgbClr val="0433FF"/>
                </a:solidFill>
              </a:rPr>
              <a:t>带阻</a:t>
            </a:r>
            <a:r>
              <a:t>滤波器设计</a:t>
            </a:r>
          </a:p>
        </p:txBody>
      </p:sp>
      <p:sp>
        <p:nvSpPr>
          <p:cNvPr id="363" name="＋"/>
          <p:cNvSpPr txBox="1"/>
          <p:nvPr/>
        </p:nvSpPr>
        <p:spPr>
          <a:xfrm>
            <a:off x="3746227" y="7826933"/>
            <a:ext cx="54925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r>
              <a:t>＋</a:t>
            </a:r>
          </a:p>
        </p:txBody>
      </p:sp>
      <p:sp>
        <p:nvSpPr>
          <p:cNvPr id="364" name="="/>
          <p:cNvSpPr txBox="1"/>
          <p:nvPr/>
        </p:nvSpPr>
        <p:spPr>
          <a:xfrm>
            <a:off x="7890619" y="7780125"/>
            <a:ext cx="54925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=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455390" y="7086017"/>
            <a:ext cx="3003008" cy="2447487"/>
            <a:chOff x="0" y="0"/>
            <a:chExt cx="3003007" cy="2447486"/>
          </a:xfrm>
        </p:grpSpPr>
        <p:sp>
          <p:nvSpPr>
            <p:cNvPr id="365" name="Line"/>
            <p:cNvSpPr/>
            <p:nvPr/>
          </p:nvSpPr>
          <p:spPr>
            <a:xfrm>
              <a:off x="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 flipV="1">
              <a:off x="838400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67" name="Rectangle"/>
            <p:cNvSpPr/>
            <p:nvPr/>
          </p:nvSpPr>
          <p:spPr>
            <a:xfrm>
              <a:off x="839734" y="464527"/>
              <a:ext cx="413967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低通滤波器"/>
            <p:cNvSpPr txBox="1"/>
            <p:nvPr/>
          </p:nvSpPr>
          <p:spPr>
            <a:xfrm>
              <a:off x="43683" y="1875986"/>
              <a:ext cx="294947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低通滤波器</a:t>
              </a:r>
            </a:p>
          </p:txBody>
        </p:sp>
        <p:pic>
          <p:nvPicPr>
            <p:cNvPr id="36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1535" y="1394628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107" y="87190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861" y="1331759"/>
              <a:ext cx="2921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462" y="1014887"/>
            <a:ext cx="5681092" cy="104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7"/>
          <a:srcRect l="10381"/>
          <a:stretch>
            <a:fillRect/>
          </a:stretch>
        </p:blipFill>
        <p:spPr>
          <a:xfrm>
            <a:off x="7520785" y="2300808"/>
            <a:ext cx="5429769" cy="1814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1" y="1835112"/>
            <a:ext cx="7118543" cy="892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288" y="3257265"/>
            <a:ext cx="5905060" cy="63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85" y="4654656"/>
            <a:ext cx="5082480" cy="892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8077" y="4506976"/>
            <a:ext cx="5082480" cy="212276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低通与高通相加："/>
          <p:cNvSpPr txBox="1"/>
          <p:nvPr/>
        </p:nvSpPr>
        <p:spPr>
          <a:xfrm>
            <a:off x="182480" y="4077696"/>
            <a:ext cx="27456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低通与高通相加：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4587158" y="7086017"/>
            <a:ext cx="3048750" cy="2447487"/>
            <a:chOff x="0" y="0"/>
            <a:chExt cx="3048748" cy="2447486"/>
          </a:xfrm>
        </p:grpSpPr>
        <p:sp>
          <p:nvSpPr>
            <p:cNvPr id="380" name="Line"/>
            <p:cNvSpPr/>
            <p:nvPr/>
          </p:nvSpPr>
          <p:spPr>
            <a:xfrm>
              <a:off x="99280" y="1170566"/>
              <a:ext cx="29494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 flipV="1">
              <a:off x="93768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1984013" y="464527"/>
              <a:ext cx="413967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高通滤波器"/>
            <p:cNvSpPr txBox="1"/>
            <p:nvPr/>
          </p:nvSpPr>
          <p:spPr>
            <a:xfrm>
              <a:off x="0" y="18759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高通滤波器</a:t>
              </a:r>
            </a:p>
          </p:txBody>
        </p:sp>
        <p:pic>
          <p:nvPicPr>
            <p:cNvPr id="38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120" y="873937"/>
              <a:ext cx="2159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31603" y="1331759"/>
              <a:ext cx="3556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899" y="1304096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6" name="Group"/>
          <p:cNvGrpSpPr/>
          <p:nvPr/>
        </p:nvGrpSpPr>
        <p:grpSpPr>
          <a:xfrm>
            <a:off x="8694582" y="7021394"/>
            <a:ext cx="2949470" cy="2447487"/>
            <a:chOff x="0" y="0"/>
            <a:chExt cx="2949469" cy="2447486"/>
          </a:xfrm>
        </p:grpSpPr>
        <p:sp>
          <p:nvSpPr>
            <p:cNvPr id="388" name="Line"/>
            <p:cNvSpPr/>
            <p:nvPr/>
          </p:nvSpPr>
          <p:spPr>
            <a:xfrm>
              <a:off x="0" y="1170566"/>
              <a:ext cx="29494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 flipV="1">
              <a:off x="838401" y="0"/>
              <a:ext cx="1" cy="14455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870304" y="464527"/>
              <a:ext cx="413967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带阻滤波器"/>
            <p:cNvSpPr txBox="1"/>
            <p:nvPr/>
          </p:nvSpPr>
          <p:spPr>
            <a:xfrm>
              <a:off x="0" y="1875986"/>
              <a:ext cx="294946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2600"/>
              </a:lvl1pPr>
            </a:lstStyle>
            <a:p>
              <a:r>
                <a:t>带阻滤波器</a:t>
              </a:r>
            </a:p>
          </p:txBody>
        </p:sp>
        <p:pic>
          <p:nvPicPr>
            <p:cNvPr id="39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5490" y="1305845"/>
              <a:ext cx="165101" cy="139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Image" descr="Imag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96920" y="1251016"/>
              <a:ext cx="3556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7346" y="1255045"/>
              <a:ext cx="292101" cy="190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Rectangle"/>
            <p:cNvSpPr/>
            <p:nvPr/>
          </p:nvSpPr>
          <p:spPr>
            <a:xfrm>
              <a:off x="844453" y="464527"/>
              <a:ext cx="413967" cy="70499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9" animBg="1" advAuto="0"/>
      <p:bldP spid="364" grpId="11" animBg="1" advAuto="0"/>
      <p:bldP spid="372" grpId="8" animBg="1" advAuto="0"/>
      <p:bldP spid="373" grpId="1" animBg="1" advAuto="0"/>
      <p:bldP spid="374" grpId="2" animBg="1" advAuto="0"/>
      <p:bldP spid="375" grpId="3" animBg="1" advAuto="0"/>
      <p:bldP spid="376" grpId="4" animBg="1" advAuto="0"/>
      <p:bldP spid="377" grpId="7" animBg="1" advAuto="0"/>
      <p:bldP spid="378" grpId="5" animBg="1" advAuto="0"/>
      <p:bldP spid="379" grpId="6" animBg="1" advAuto="0"/>
      <p:bldP spid="387" grpId="10" animBg="1" advAuto="0"/>
      <p:bldP spid="396" grpId="1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应用：图像金字塔分解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6" y="1001930"/>
            <a:ext cx="80645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94" y="5423693"/>
            <a:ext cx="10071100" cy="3683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16619" y="4796057"/>
            <a:ext cx="3829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不同尺寸的图像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2986094" y="9135269"/>
            <a:ext cx="988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高斯金字塔图像分解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0" y="1563026"/>
            <a:ext cx="38290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不同频率在不同尺度上有不同表现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56740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应用：图像金字塔分解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501321"/>
            <a:ext cx="9664700" cy="6946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443" y="8693191"/>
            <a:ext cx="8474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拉普拉斯金字塔分解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50265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952500" y="11211"/>
            <a:ext cx="11099800" cy="952752"/>
          </a:xfrm>
        </p:spPr>
        <p:txBody>
          <a:bodyPr/>
          <a:lstStyle/>
          <a:p>
            <a:r>
              <a:rPr lang="zh-CN" altLang="en-US" dirty="0"/>
              <a:t>应用：图像金字塔分解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93" y="1208311"/>
            <a:ext cx="8878208" cy="68025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7641" y="8562562"/>
            <a:ext cx="84908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金字塔分解图像处理框架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3238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" y="1045607"/>
            <a:ext cx="12801658" cy="395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4" y="5849260"/>
            <a:ext cx="45212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4" y="6961416"/>
            <a:ext cx="44450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4" y="8435523"/>
            <a:ext cx="6286500" cy="660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981372" y="5892800"/>
            <a:ext cx="5365807" cy="1719413"/>
            <a:chOff x="6981372" y="5517243"/>
            <a:chExt cx="5365807" cy="17194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9179" y="5517243"/>
              <a:ext cx="3048000" cy="622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1372" y="6102122"/>
              <a:ext cx="800100" cy="482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797801" y="6008734"/>
              <a:ext cx="49711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=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8294914" y="5791200"/>
              <a:ext cx="286659" cy="1197429"/>
            </a:xfrm>
            <a:prstGeom prst="leftBrace">
              <a:avLst>
                <a:gd name="adj1" fmla="val 52381"/>
                <a:gd name="adj2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80722" y="5631166"/>
              <a:ext cx="142869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   if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80723" y="6764732"/>
              <a:ext cx="308332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/>
                <a:t>0   otherwise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3914" y="5301212"/>
            <a:ext cx="421277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）分解：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2014" y="7836728"/>
            <a:ext cx="417467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）分量选择：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013" y="9189196"/>
            <a:ext cx="39297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）重构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705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99" name="5.4 频域取样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 频域取样法         </a:t>
            </a:r>
          </a:p>
        </p:txBody>
      </p:sp>
      <p:sp>
        <p:nvSpPr>
          <p:cNvPr id="400" name="取样"/>
          <p:cNvSpPr/>
          <p:nvPr/>
        </p:nvSpPr>
        <p:spPr>
          <a:xfrm>
            <a:off x="2798702" y="3520062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取样</a:t>
            </a:r>
            <a:endParaRPr dirty="0"/>
          </a:p>
        </p:txBody>
      </p:sp>
      <p:sp>
        <p:nvSpPr>
          <p:cNvPr id="401" name="傅立叶逆变换"/>
          <p:cNvSpPr/>
          <p:nvPr/>
        </p:nvSpPr>
        <p:spPr>
          <a:xfrm>
            <a:off x="8365021" y="4410991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傅立叶逆变换</a:t>
            </a:r>
          </a:p>
        </p:txBody>
      </p:sp>
      <p:sp>
        <p:nvSpPr>
          <p:cNvPr id="402" name="频域内插"/>
          <p:cNvSpPr/>
          <p:nvPr/>
        </p:nvSpPr>
        <p:spPr>
          <a:xfrm>
            <a:off x="8365021" y="257136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频域内插</a:t>
            </a:r>
          </a:p>
        </p:txBody>
      </p:sp>
      <p:sp>
        <p:nvSpPr>
          <p:cNvPr id="403" name="Line"/>
          <p:cNvSpPr/>
          <p:nvPr/>
        </p:nvSpPr>
        <p:spPr>
          <a:xfrm>
            <a:off x="525254" y="4155062"/>
            <a:ext cx="2271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4047135" y="4155062"/>
            <a:ext cx="28321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6874220" y="3206369"/>
            <a:ext cx="15123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9582103" y="3206369"/>
            <a:ext cx="1270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7" name="理想频率响应"/>
          <p:cNvSpPr txBox="1"/>
          <p:nvPr/>
        </p:nvSpPr>
        <p:spPr>
          <a:xfrm>
            <a:off x="397809" y="3487830"/>
            <a:ext cx="2095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 err="1"/>
              <a:t>理想频率响应</a:t>
            </a:r>
            <a:endParaRPr dirty="0"/>
          </a:p>
        </p:txBody>
      </p:sp>
      <p:sp>
        <p:nvSpPr>
          <p:cNvPr id="408" name="理想频率…"/>
          <p:cNvSpPr txBox="1"/>
          <p:nvPr/>
        </p:nvSpPr>
        <p:spPr>
          <a:xfrm>
            <a:off x="4580561" y="3035582"/>
            <a:ext cx="176530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dirty="0" err="1"/>
              <a:t>理想频率</a:t>
            </a:r>
            <a:endParaRPr dirty="0"/>
          </a:p>
          <a:p>
            <a:pPr>
              <a:defRPr sz="2600"/>
            </a:pPr>
            <a:r>
              <a:rPr dirty="0" err="1"/>
              <a:t>响应取样点</a:t>
            </a:r>
            <a:endParaRPr dirty="0"/>
          </a:p>
        </p:txBody>
      </p:sp>
      <p:sp>
        <p:nvSpPr>
          <p:cNvPr id="409" name="Line"/>
          <p:cNvSpPr/>
          <p:nvPr/>
        </p:nvSpPr>
        <p:spPr>
          <a:xfrm>
            <a:off x="6874220" y="5045991"/>
            <a:ext cx="15123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9632903" y="5045991"/>
            <a:ext cx="1270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1" name="Line"/>
          <p:cNvSpPr/>
          <p:nvPr/>
        </p:nvSpPr>
        <p:spPr>
          <a:xfrm flipV="1">
            <a:off x="6870419" y="3189470"/>
            <a:ext cx="1" cy="18577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6" y="4272765"/>
            <a:ext cx="15748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11" y="4298165"/>
            <a:ext cx="11430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990" y="2924689"/>
            <a:ext cx="13970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529" y="4811041"/>
            <a:ext cx="838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 flipV="1">
            <a:off x="11715140" y="3786441"/>
            <a:ext cx="1" cy="730743"/>
          </a:xfrm>
          <a:prstGeom prst="line">
            <a:avLst/>
          </a:prstGeom>
          <a:ln w="508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7" name="思想：用有限个频率响应的取样去逼近所期望的理想频率响应函数"/>
          <p:cNvSpPr txBox="1"/>
          <p:nvPr/>
        </p:nvSpPr>
        <p:spPr>
          <a:xfrm>
            <a:off x="166402" y="1049641"/>
            <a:ext cx="9690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思想：用有限个频率响应的取样去逼近所期望的理想频率响应函数</a:t>
            </a:r>
            <a:endParaRPr dirty="0"/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232" y="2636245"/>
            <a:ext cx="977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743" y="4492770"/>
            <a:ext cx="977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逼近程度："/>
          <p:cNvSpPr txBox="1"/>
          <p:nvPr/>
        </p:nvSpPr>
        <p:spPr>
          <a:xfrm>
            <a:off x="394411" y="6355220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逼近程度</a:t>
            </a:r>
            <a:r>
              <a:rPr dirty="0"/>
              <a:t>：</a:t>
            </a:r>
          </a:p>
        </p:txBody>
      </p:sp>
      <p:sp>
        <p:nvSpPr>
          <p:cNvPr id="421" name="1）期望滤波器频率响应的平滑程度…"/>
          <p:cNvSpPr txBox="1"/>
          <p:nvPr/>
        </p:nvSpPr>
        <p:spPr>
          <a:xfrm>
            <a:off x="1987256" y="6319279"/>
            <a:ext cx="534268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dirty="0"/>
              <a:t>1）期望滤波器频率响应的平滑程度</a:t>
            </a:r>
          </a:p>
          <a:p>
            <a:pPr algn="l">
              <a:defRPr sz="2600"/>
            </a:pPr>
            <a:r>
              <a:rPr dirty="0"/>
              <a:t>2）取样点数</a:t>
            </a:r>
          </a:p>
          <a:p>
            <a:pPr algn="l">
              <a:defRPr sz="2600"/>
            </a:pPr>
            <a:r>
              <a:rPr dirty="0"/>
              <a:t>3）取样点分布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第五章…"/>
          <p:cNvSpPr txBox="1">
            <a:spLocks noGrp="1"/>
          </p:cNvSpPr>
          <p:nvPr>
            <p:ph type="ctrTitle"/>
          </p:nvPr>
        </p:nvSpPr>
        <p:spPr>
          <a:xfrm>
            <a:off x="1270000" y="662441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第五章 </a:t>
            </a:r>
          </a:p>
          <a:p>
            <a:r>
              <a:t>FIR滤波器设计和实现</a:t>
            </a:r>
          </a:p>
        </p:txBody>
      </p:sp>
      <p:sp>
        <p:nvSpPr>
          <p:cNvPr id="133" name="Finite Impulse Response Filter…"/>
          <p:cNvSpPr txBox="1"/>
          <p:nvPr/>
        </p:nvSpPr>
        <p:spPr>
          <a:xfrm>
            <a:off x="2354389" y="4363470"/>
            <a:ext cx="82960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Finite Impulse Response Filter </a:t>
            </a:r>
          </a:p>
          <a:p>
            <a:pPr>
              <a:defRPr sz="4600"/>
            </a:pPr>
            <a:r>
              <a:t>Design and Implementation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717760" y="932051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ctr"/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24" name="5.4.1          对          的逼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5.4.1          对          的逼近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4545951" y="227237"/>
            <a:ext cx="3602780" cy="520701"/>
            <a:chOff x="0" y="0"/>
            <a:chExt cx="3602779" cy="520700"/>
          </a:xfrm>
        </p:grpSpPr>
        <p:pic>
          <p:nvPicPr>
            <p:cNvPr id="42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97000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979" y="0"/>
              <a:ext cx="1574801" cy="52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6" y="1730498"/>
            <a:ext cx="8289307" cy="95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26" y="3201560"/>
            <a:ext cx="8289307" cy="1047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0" y="4656031"/>
            <a:ext cx="5015753" cy="89015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Line"/>
          <p:cNvSpPr/>
          <p:nvPr/>
        </p:nvSpPr>
        <p:spPr>
          <a:xfrm>
            <a:off x="4178742" y="4196605"/>
            <a:ext cx="4540397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2" name="频域内插："/>
          <p:cNvSpPr txBox="1"/>
          <p:nvPr/>
        </p:nvSpPr>
        <p:spPr>
          <a:xfrm>
            <a:off x="455600" y="1136220"/>
            <a:ext cx="351378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 err="1"/>
              <a:t>频域内插</a:t>
            </a:r>
            <a:r>
              <a:rPr lang="zh-CN" altLang="en-US" dirty="0"/>
              <a:t>（</a:t>
            </a:r>
            <a:r>
              <a:rPr lang="en-US" altLang="zh-CN" dirty="0"/>
              <a:t>3.3.2</a:t>
            </a:r>
            <a:r>
              <a:rPr lang="zh-CN" altLang="en-US" dirty="0"/>
              <a:t>节）</a:t>
            </a:r>
            <a:r>
              <a:rPr dirty="0"/>
              <a:t>：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7"/>
          <a:srcRect t="35587" r="81309" b="20963"/>
          <a:stretch>
            <a:fillRect/>
          </a:stretch>
        </p:blipFill>
        <p:spPr>
          <a:xfrm>
            <a:off x="7113065" y="4366889"/>
            <a:ext cx="1002315" cy="3176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Group"/>
          <p:cNvGrpSpPr/>
          <p:nvPr/>
        </p:nvGrpSpPr>
        <p:grpSpPr>
          <a:xfrm>
            <a:off x="7938485" y="4740560"/>
            <a:ext cx="5058911" cy="4637572"/>
            <a:chOff x="0" y="0"/>
            <a:chExt cx="5058910" cy="4637570"/>
          </a:xfrm>
        </p:grpSpPr>
        <p:pic>
          <p:nvPicPr>
            <p:cNvPr id="434" name="Image" descr="Image"/>
            <p:cNvPicPr>
              <a:picLocks noChangeAspect="1"/>
            </p:cNvPicPr>
            <p:nvPr/>
          </p:nvPicPr>
          <p:blipFill>
            <a:blip r:embed="rId8"/>
            <a:srcRect l="5473"/>
            <a:stretch>
              <a:fillRect/>
            </a:stretch>
          </p:blipFill>
          <p:spPr>
            <a:xfrm>
              <a:off x="0" y="251239"/>
              <a:ext cx="5058911" cy="4386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89071" y="0"/>
              <a:ext cx="879275" cy="2602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273" y="6166221"/>
            <a:ext cx="37846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61" y="6702293"/>
            <a:ext cx="4572001" cy="342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1" name="Group"/>
          <p:cNvGrpSpPr/>
          <p:nvPr/>
        </p:nvGrpSpPr>
        <p:grpSpPr>
          <a:xfrm>
            <a:off x="531361" y="7124064"/>
            <a:ext cx="2470029" cy="571501"/>
            <a:chOff x="0" y="-68452"/>
            <a:chExt cx="2470027" cy="571500"/>
          </a:xfrm>
        </p:grpSpPr>
        <p:pic>
          <p:nvPicPr>
            <p:cNvPr id="439" name="Image" descr="Image"/>
            <p:cNvPicPr>
              <a:picLocks noChangeAspect="1"/>
            </p:cNvPicPr>
            <p:nvPr/>
          </p:nvPicPr>
          <p:blipFill>
            <a:blip r:embed="rId11"/>
            <a:srcRect r="76313"/>
            <a:stretch>
              <a:fillRect/>
            </a:stretch>
          </p:blipFill>
          <p:spPr>
            <a:xfrm>
              <a:off x="0" y="45847"/>
              <a:ext cx="1082957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＝其它值"/>
            <p:cNvSpPr txBox="1"/>
            <p:nvPr/>
          </p:nvSpPr>
          <p:spPr>
            <a:xfrm>
              <a:off x="1034927" y="-68453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＝其它值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2" animBg="1" advAuto="0"/>
      <p:bldP spid="429" grpId="3" animBg="1" advAuto="0"/>
      <p:bldP spid="430" grpId="6" animBg="1" advAuto="0"/>
      <p:bldP spid="431" grpId="4" animBg="1" advAuto="0"/>
      <p:bldP spid="432" grpId="1" animBg="1" advAuto="0"/>
      <p:bldP spid="433" grpId="5" animBg="1" advAuto="0"/>
      <p:bldP spid="436" grpId="7" animBg="1" advAuto="0"/>
      <p:bldP spid="437" grpId="8" animBg="1" advAuto="0"/>
      <p:bldP spid="438" grpId="9" animBg="1" advAuto="0"/>
      <p:bldP spid="441" grpId="1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44" name="5.4.1          对          的逼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5.4.1          对          的逼近</a:t>
            </a:r>
          </a:p>
        </p:txBody>
      </p:sp>
      <p:grpSp>
        <p:nvGrpSpPr>
          <p:cNvPr id="447" name="Group"/>
          <p:cNvGrpSpPr/>
          <p:nvPr/>
        </p:nvGrpSpPr>
        <p:grpSpPr>
          <a:xfrm>
            <a:off x="4545951" y="227237"/>
            <a:ext cx="3602780" cy="520701"/>
            <a:chOff x="0" y="0"/>
            <a:chExt cx="3602779" cy="520700"/>
          </a:xfrm>
        </p:grpSpPr>
        <p:pic>
          <p:nvPicPr>
            <p:cNvPr id="44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97000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979" y="0"/>
              <a:ext cx="1574801" cy="52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8" name="方法步骤"/>
          <p:cNvSpPr txBox="1"/>
          <p:nvPr/>
        </p:nvSpPr>
        <p:spPr>
          <a:xfrm>
            <a:off x="244389" y="1201180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方法步骤</a:t>
            </a:r>
          </a:p>
        </p:txBody>
      </p:sp>
      <p:sp>
        <p:nvSpPr>
          <p:cNvPr id="449" name="2）频域取样，H(k)"/>
          <p:cNvSpPr txBox="1"/>
          <p:nvPr/>
        </p:nvSpPr>
        <p:spPr>
          <a:xfrm>
            <a:off x="224280" y="2782044"/>
            <a:ext cx="290251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2）频域取样，H(k)</a:t>
            </a:r>
          </a:p>
        </p:txBody>
      </p:sp>
      <p:sp>
        <p:nvSpPr>
          <p:cNvPr id="450" name="3）频域内插"/>
          <p:cNvSpPr txBox="1"/>
          <p:nvPr/>
        </p:nvSpPr>
        <p:spPr>
          <a:xfrm>
            <a:off x="224280" y="4353195"/>
            <a:ext cx="19488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3）频域内插</a:t>
            </a:r>
          </a:p>
        </p:txBody>
      </p:sp>
      <p:grpSp>
        <p:nvGrpSpPr>
          <p:cNvPr id="453" name="Group"/>
          <p:cNvGrpSpPr/>
          <p:nvPr/>
        </p:nvGrpSpPr>
        <p:grpSpPr>
          <a:xfrm>
            <a:off x="224280" y="1995486"/>
            <a:ext cx="4415891" cy="571501"/>
            <a:chOff x="0" y="0"/>
            <a:chExt cx="4415889" cy="571500"/>
          </a:xfrm>
        </p:grpSpPr>
        <p:sp>
          <p:nvSpPr>
            <p:cNvPr id="451" name="1）写出期望频率响应"/>
            <p:cNvSpPr txBox="1"/>
            <p:nvPr/>
          </p:nvSpPr>
          <p:spPr>
            <a:xfrm>
              <a:off x="0" y="0"/>
              <a:ext cx="3269692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1）写出期望频率响应</a:t>
              </a:r>
            </a:p>
          </p:txBody>
        </p:sp>
        <p:pic>
          <p:nvPicPr>
            <p:cNvPr id="45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596" y="57149"/>
              <a:ext cx="1152294" cy="381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4" y="3509810"/>
            <a:ext cx="7187976" cy="610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70" y="5082927"/>
            <a:ext cx="4949744" cy="878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6"/>
          <a:srcRect l="13268"/>
          <a:stretch>
            <a:fillRect/>
          </a:stretch>
        </p:blipFill>
        <p:spPr>
          <a:xfrm>
            <a:off x="1773248" y="6380985"/>
            <a:ext cx="7189445" cy="1047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1" animBg="1" advAuto="0"/>
      <p:bldP spid="449" grpId="3" animBg="1" advAuto="0"/>
      <p:bldP spid="450" grpId="5" animBg="1" advAuto="0"/>
      <p:bldP spid="453" grpId="2" animBg="1" advAuto="0"/>
      <p:bldP spid="454" grpId="4" animBg="1" advAuto="0"/>
      <p:bldP spid="455" grpId="6" animBg="1" advAuto="0"/>
      <p:bldP spid="456" grpId="7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59" name="5.4.1          对          的逼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5.4.1          对          的逼近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4545951" y="227237"/>
            <a:ext cx="3602780" cy="520701"/>
            <a:chOff x="0" y="0"/>
            <a:chExt cx="3602779" cy="520700"/>
          </a:xfrm>
        </p:grpSpPr>
        <p:pic>
          <p:nvPicPr>
            <p:cNvPr id="46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97000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979" y="0"/>
              <a:ext cx="1574801" cy="52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9" name="Group"/>
          <p:cNvGrpSpPr/>
          <p:nvPr/>
        </p:nvGrpSpPr>
        <p:grpSpPr>
          <a:xfrm>
            <a:off x="224280" y="1262667"/>
            <a:ext cx="3967682" cy="571501"/>
            <a:chOff x="0" y="0"/>
            <a:chExt cx="3967680" cy="571500"/>
          </a:xfrm>
        </p:grpSpPr>
        <p:sp>
          <p:nvSpPr>
            <p:cNvPr id="463" name="4）"/>
            <p:cNvSpPr txBox="1"/>
            <p:nvPr/>
          </p:nvSpPr>
          <p:spPr>
            <a:xfrm>
              <a:off x="0" y="0"/>
              <a:ext cx="628092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t>4）</a:t>
              </a:r>
            </a:p>
          </p:txBody>
        </p:sp>
        <p:grpSp>
          <p:nvGrpSpPr>
            <p:cNvPr id="468" name="Group"/>
            <p:cNvGrpSpPr/>
            <p:nvPr/>
          </p:nvGrpSpPr>
          <p:grpSpPr>
            <a:xfrm>
              <a:off x="448209" y="1965"/>
              <a:ext cx="3519472" cy="520701"/>
              <a:chOff x="0" y="0"/>
              <a:chExt cx="3519471" cy="520700"/>
            </a:xfrm>
          </p:grpSpPr>
          <p:sp>
            <p:nvSpPr>
              <p:cNvPr id="464" name="对            的逼近"/>
              <p:cNvSpPr txBox="1"/>
              <p:nvPr/>
            </p:nvSpPr>
            <p:spPr>
              <a:xfrm>
                <a:off x="489710" y="0"/>
                <a:ext cx="3029762" cy="520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 defTabSz="537463">
                  <a:defRPr sz="2392"/>
                </a:lvl1pPr>
              </a:lstStyle>
              <a:p>
                <a:r>
                  <a:t>    对            的逼近</a:t>
                </a:r>
              </a:p>
            </p:txBody>
          </p:sp>
          <p:grpSp>
            <p:nvGrpSpPr>
              <p:cNvPr id="467" name="Group"/>
              <p:cNvGrpSpPr/>
              <p:nvPr/>
            </p:nvGrpSpPr>
            <p:grpSpPr>
              <a:xfrm>
                <a:off x="0" y="97165"/>
                <a:ext cx="2258180" cy="326370"/>
                <a:chOff x="0" y="0"/>
                <a:chExt cx="2258179" cy="326368"/>
              </a:xfrm>
            </p:grpSpPr>
            <p:pic>
              <p:nvPicPr>
                <p:cNvPr id="465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875624" cy="3263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66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1113" y="0"/>
                  <a:ext cx="987067" cy="3263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73" name="Group"/>
          <p:cNvGrpSpPr/>
          <p:nvPr/>
        </p:nvGrpSpPr>
        <p:grpSpPr>
          <a:xfrm>
            <a:off x="515651" y="1859885"/>
            <a:ext cx="7233413" cy="571501"/>
            <a:chOff x="0" y="0"/>
            <a:chExt cx="7233411" cy="571500"/>
          </a:xfrm>
        </p:grpSpPr>
        <p:sp>
          <p:nvSpPr>
            <p:cNvPr id="470" name="在均匀分布的取样点上，         与           严格相等"/>
            <p:cNvSpPr txBox="1"/>
            <p:nvPr/>
          </p:nvSpPr>
          <p:spPr>
            <a:xfrm>
              <a:off x="0" y="0"/>
              <a:ext cx="7233412" cy="57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在均匀分布的取样点上</a:t>
              </a:r>
              <a:r>
                <a:rPr dirty="0"/>
                <a:t>，         </a:t>
              </a:r>
              <a:r>
                <a:rPr dirty="0" err="1"/>
                <a:t>与</a:t>
              </a:r>
              <a:r>
                <a:rPr dirty="0"/>
                <a:t>           </a:t>
              </a:r>
              <a:r>
                <a:rPr dirty="0" err="1"/>
                <a:t>严格相等</a:t>
              </a:r>
              <a:endParaRPr dirty="0"/>
            </a:p>
          </p:txBody>
        </p:sp>
        <p:pic>
          <p:nvPicPr>
            <p:cNvPr id="47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5007" y="84465"/>
              <a:ext cx="875624" cy="32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724" y="84465"/>
              <a:ext cx="987067" cy="32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8" name="Group"/>
          <p:cNvGrpSpPr/>
          <p:nvPr/>
        </p:nvGrpSpPr>
        <p:grpSpPr>
          <a:xfrm>
            <a:off x="515651" y="2555559"/>
            <a:ext cx="7893813" cy="711201"/>
            <a:chOff x="0" y="0"/>
            <a:chExt cx="7893811" cy="711200"/>
          </a:xfrm>
        </p:grpSpPr>
        <p:pic>
          <p:nvPicPr>
            <p:cNvPr id="47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026" y="192415"/>
              <a:ext cx="875624" cy="326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7" name="Group"/>
            <p:cNvGrpSpPr/>
            <p:nvPr/>
          </p:nvGrpSpPr>
          <p:grpSpPr>
            <a:xfrm>
              <a:off x="0" y="0"/>
              <a:ext cx="7893812" cy="711200"/>
              <a:chOff x="0" y="0"/>
              <a:chExt cx="7893811" cy="711200"/>
            </a:xfrm>
          </p:grpSpPr>
          <p:sp>
            <p:nvSpPr>
              <p:cNvPr id="475" name="取样点之间的          值由H(k)与              加权求和得到"/>
              <p:cNvSpPr txBox="1"/>
              <p:nvPr/>
            </p:nvSpPr>
            <p:spPr>
              <a:xfrm>
                <a:off x="0" y="69850"/>
                <a:ext cx="7893812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sz="2600"/>
                </a:lvl1pPr>
              </a:lstStyle>
              <a:p>
                <a:r>
                  <a:rPr dirty="0" err="1"/>
                  <a:t>取样点之间的</a:t>
                </a:r>
                <a:r>
                  <a:rPr dirty="0"/>
                  <a:t>          </a:t>
                </a:r>
                <a:r>
                  <a:rPr dirty="0" err="1"/>
                  <a:t>值由H</a:t>
                </a:r>
                <a:r>
                  <a:rPr dirty="0"/>
                  <a:t>(k)</a:t>
                </a:r>
                <a:r>
                  <a:rPr dirty="0" err="1"/>
                  <a:t>与</a:t>
                </a:r>
                <a:r>
                  <a:rPr dirty="0"/>
                  <a:t>              </a:t>
                </a:r>
                <a:r>
                  <a:rPr dirty="0" err="1"/>
                  <a:t>加权求和得到</a:t>
                </a:r>
                <a:endParaRPr dirty="0"/>
              </a:p>
            </p:txBody>
          </p:sp>
          <p:pic>
            <p:nvPicPr>
              <p:cNvPr id="476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664" y="0"/>
                <a:ext cx="1155701" cy="71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79" name="逼近程度取决于期望滤波器的光滑程度与取样点个数"/>
          <p:cNvSpPr txBox="1"/>
          <p:nvPr/>
        </p:nvSpPr>
        <p:spPr>
          <a:xfrm>
            <a:off x="471666" y="3398680"/>
            <a:ext cx="7708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逼近程度取决于期望滤波器的光滑程度与取样点个数</a:t>
            </a:r>
            <a:endParaRPr dirty="0"/>
          </a:p>
        </p:txBody>
      </p:sp>
      <p:sp>
        <p:nvSpPr>
          <p:cNvPr id="480" name="5）性能检验"/>
          <p:cNvSpPr txBox="1"/>
          <p:nvPr/>
        </p:nvSpPr>
        <p:spPr>
          <a:xfrm>
            <a:off x="226927" y="5226543"/>
            <a:ext cx="194889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5）性能检验</a:t>
            </a:r>
          </a:p>
        </p:txBody>
      </p:sp>
      <p:sp>
        <p:nvSpPr>
          <p:cNvPr id="481" name="衰减指标…"/>
          <p:cNvSpPr txBox="1"/>
          <p:nvPr/>
        </p:nvSpPr>
        <p:spPr>
          <a:xfrm>
            <a:off x="716404" y="6488971"/>
            <a:ext cx="176530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dirty="0" err="1"/>
              <a:t>衰减指标</a:t>
            </a:r>
            <a:endParaRPr dirty="0"/>
          </a:p>
          <a:p>
            <a:pPr algn="l">
              <a:defRPr sz="2600"/>
            </a:pPr>
            <a:r>
              <a:rPr dirty="0" err="1"/>
              <a:t>过渡带宽度</a:t>
            </a:r>
            <a:endParaRPr dirty="0"/>
          </a:p>
        </p:txBody>
      </p:sp>
      <p:sp>
        <p:nvSpPr>
          <p:cNvPr id="482" name="过渡带：期望滤波器响应通带内最后一个频率点到阻带内第一个频率点"/>
          <p:cNvSpPr txBox="1"/>
          <p:nvPr/>
        </p:nvSpPr>
        <p:spPr>
          <a:xfrm>
            <a:off x="562545" y="8706771"/>
            <a:ext cx="10350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过渡带：期望滤波器响应通带内最后一个频率点到阻带内第一个频率点</a:t>
            </a:r>
            <a:endParaRPr dirty="0"/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3" y="5999933"/>
            <a:ext cx="20447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1" animBg="1" advAuto="0"/>
      <p:bldP spid="473" grpId="2" animBg="1" advAuto="0"/>
      <p:bldP spid="478" grpId="3" animBg="1" advAuto="0"/>
      <p:bldP spid="479" grpId="4" animBg="1" advAuto="0"/>
      <p:bldP spid="480" grpId="5" animBg="1" advAuto="0"/>
      <p:bldP spid="481" grpId="7" animBg="1" advAuto="0"/>
      <p:bldP spid="482" grpId="8" animBg="1" advAuto="0"/>
      <p:bldP spid="483" grpId="6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86" name="5.4.2 线性相位的约束条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5.4.2 线性相位的约束条件</a:t>
            </a:r>
          </a:p>
        </p:txBody>
      </p:sp>
      <p:sp>
        <p:nvSpPr>
          <p:cNvPr id="487" name="假设h(n)偶对称，N为奇数(线性相位I型)"/>
          <p:cNvSpPr txBox="1"/>
          <p:nvPr/>
        </p:nvSpPr>
        <p:spPr>
          <a:xfrm>
            <a:off x="241324" y="1032485"/>
            <a:ext cx="587430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假设h(n)偶对称，N为奇数(线性相位I型)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0" y="1659745"/>
            <a:ext cx="3320869" cy="614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0" y="2468751"/>
            <a:ext cx="3320869" cy="105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311" y="2805419"/>
            <a:ext cx="4994337" cy="643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" descr="Image"/>
          <p:cNvPicPr>
            <a:picLocks noChangeAspect="1"/>
          </p:cNvPicPr>
          <p:nvPr/>
        </p:nvPicPr>
        <p:blipFill rotWithShape="1">
          <a:blip r:embed="rId5"/>
          <a:srcRect r="33820"/>
          <a:stretch/>
        </p:blipFill>
        <p:spPr>
          <a:xfrm>
            <a:off x="446287" y="3980032"/>
            <a:ext cx="6359152" cy="8633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4" name="Group"/>
          <p:cNvGrpSpPr/>
          <p:nvPr/>
        </p:nvGrpSpPr>
        <p:grpSpPr>
          <a:xfrm>
            <a:off x="4211815" y="2558447"/>
            <a:ext cx="3289771" cy="571501"/>
            <a:chOff x="0" y="-68452"/>
            <a:chExt cx="3289770" cy="571500"/>
          </a:xfrm>
        </p:grpSpPr>
        <p:sp>
          <p:nvSpPr>
            <p:cNvPr id="492" name="Line"/>
            <p:cNvSpPr/>
            <p:nvPr/>
          </p:nvSpPr>
          <p:spPr>
            <a:xfrm>
              <a:off x="0" y="500404"/>
              <a:ext cx="32897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3" name="偶函数，周期函数"/>
            <p:cNvSpPr txBox="1"/>
            <p:nvPr/>
          </p:nvSpPr>
          <p:spPr>
            <a:xfrm>
              <a:off x="228835" y="-68453"/>
              <a:ext cx="275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偶函数，周期函数</a:t>
              </a:r>
              <a:endParaRPr dirty="0"/>
            </a:p>
          </p:txBody>
        </p:sp>
      </p:grpSp>
      <p:sp>
        <p:nvSpPr>
          <p:cNvPr id="495" name="Line"/>
          <p:cNvSpPr/>
          <p:nvPr/>
        </p:nvSpPr>
        <p:spPr>
          <a:xfrm>
            <a:off x="1716101" y="4737132"/>
            <a:ext cx="1796052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6" name="频域取样"/>
          <p:cNvSpPr txBox="1"/>
          <p:nvPr/>
        </p:nvSpPr>
        <p:spPr>
          <a:xfrm>
            <a:off x="1896577" y="4709623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频域取样</a:t>
            </a:r>
            <a:endParaRPr dirty="0"/>
          </a:p>
        </p:txBody>
      </p:sp>
      <p:sp>
        <p:nvSpPr>
          <p:cNvPr id="497" name="Line"/>
          <p:cNvSpPr/>
          <p:nvPr/>
        </p:nvSpPr>
        <p:spPr>
          <a:xfrm>
            <a:off x="3961615" y="4737132"/>
            <a:ext cx="2294181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06" y="4778075"/>
            <a:ext cx="2411657" cy="446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22" y="7716170"/>
            <a:ext cx="3384453" cy="83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24" y="5635149"/>
            <a:ext cx="3174322" cy="1818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56" y="8930121"/>
            <a:ext cx="1979451" cy="512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9"/>
          <a:srcRect l="53476"/>
          <a:stretch>
            <a:fillRect/>
          </a:stretch>
        </p:blipFill>
        <p:spPr>
          <a:xfrm>
            <a:off x="3884665" y="8830513"/>
            <a:ext cx="2217765" cy="711706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偶对称"/>
          <p:cNvSpPr txBox="1"/>
          <p:nvPr/>
        </p:nvSpPr>
        <p:spPr>
          <a:xfrm>
            <a:off x="4159462" y="7906196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偶对称</a:t>
            </a:r>
            <a:endParaRPr dirty="0"/>
          </a:p>
        </p:txBody>
      </p:sp>
      <p:sp>
        <p:nvSpPr>
          <p:cNvPr id="504" name="所以"/>
          <p:cNvSpPr txBox="1"/>
          <p:nvPr/>
        </p:nvSpPr>
        <p:spPr>
          <a:xfrm>
            <a:off x="471420" y="8900562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所以</a:t>
            </a:r>
          </a:p>
        </p:txBody>
      </p:sp>
      <p:sp>
        <p:nvSpPr>
          <p:cNvPr id="505" name="Line"/>
          <p:cNvSpPr/>
          <p:nvPr/>
        </p:nvSpPr>
        <p:spPr>
          <a:xfrm>
            <a:off x="5490422" y="3445816"/>
            <a:ext cx="5727682" cy="477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0" extrusionOk="0">
                <a:moveTo>
                  <a:pt x="21600" y="0"/>
                </a:moveTo>
                <a:cubicBezTo>
                  <a:pt x="20755" y="5147"/>
                  <a:pt x="18704" y="9872"/>
                  <a:pt x="15704" y="13587"/>
                </a:cubicBezTo>
                <a:cubicBezTo>
                  <a:pt x="11545" y="18738"/>
                  <a:pt x="5885" y="21600"/>
                  <a:pt x="0" y="21529"/>
                </a:cubicBezTo>
              </a:path>
            </a:pathLst>
          </a:custGeom>
          <a:ln w="254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1342284" y="8763293"/>
            <a:ext cx="4968937" cy="846038"/>
          </a:xfrm>
          <a:prstGeom prst="rect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9" name="Group"/>
          <p:cNvGrpSpPr/>
          <p:nvPr/>
        </p:nvGrpSpPr>
        <p:grpSpPr>
          <a:xfrm>
            <a:off x="9264091" y="5827995"/>
            <a:ext cx="3590384" cy="3854632"/>
            <a:chOff x="0" y="0"/>
            <a:chExt cx="3590382" cy="3854631"/>
          </a:xfrm>
        </p:grpSpPr>
        <p:sp>
          <p:nvSpPr>
            <p:cNvPr id="507" name="Line"/>
            <p:cNvSpPr/>
            <p:nvPr/>
          </p:nvSpPr>
          <p:spPr>
            <a:xfrm>
              <a:off x="0" y="1927315"/>
              <a:ext cx="3590383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 flipV="1">
              <a:off x="1795191" y="-1"/>
              <a:ext cx="1" cy="38546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09" name="Circle"/>
            <p:cNvSpPr/>
            <p:nvPr/>
          </p:nvSpPr>
          <p:spPr>
            <a:xfrm>
              <a:off x="614091" y="743453"/>
              <a:ext cx="2362201" cy="2367727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Circle"/>
            <p:cNvSpPr/>
            <p:nvPr/>
          </p:nvSpPr>
          <p:spPr>
            <a:xfrm>
              <a:off x="2920174" y="1872705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1240354" y="801634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Circle"/>
            <p:cNvSpPr/>
            <p:nvPr/>
          </p:nvSpPr>
          <p:spPr>
            <a:xfrm>
              <a:off x="2709245" y="1177497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Circle"/>
            <p:cNvSpPr/>
            <p:nvPr/>
          </p:nvSpPr>
          <p:spPr>
            <a:xfrm>
              <a:off x="2132303" y="738134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Circle"/>
            <p:cNvSpPr/>
            <p:nvPr/>
          </p:nvSpPr>
          <p:spPr>
            <a:xfrm>
              <a:off x="671056" y="1379561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Circle"/>
            <p:cNvSpPr/>
            <p:nvPr/>
          </p:nvSpPr>
          <p:spPr>
            <a:xfrm>
              <a:off x="671056" y="2365850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Circle"/>
            <p:cNvSpPr/>
            <p:nvPr/>
          </p:nvSpPr>
          <p:spPr>
            <a:xfrm>
              <a:off x="1229948" y="2943777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Circle"/>
            <p:cNvSpPr/>
            <p:nvPr/>
          </p:nvSpPr>
          <p:spPr>
            <a:xfrm>
              <a:off x="2132303" y="3007277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Circle"/>
            <p:cNvSpPr/>
            <p:nvPr/>
          </p:nvSpPr>
          <p:spPr>
            <a:xfrm>
              <a:off x="2709245" y="2567914"/>
              <a:ext cx="109221" cy="109221"/>
            </a:xfrm>
            <a:prstGeom prst="ellipse">
              <a:avLst/>
            </a:prstGeom>
            <a:noFill/>
            <a:ln w="127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49AE6D-714E-42F7-98F7-C532083643D8}"/>
                  </a:ext>
                </a:extLst>
              </p:cNvPr>
              <p:cNvSpPr txBox="1"/>
              <p:nvPr/>
            </p:nvSpPr>
            <p:spPr>
              <a:xfrm>
                <a:off x="6829908" y="4101607"/>
                <a:ext cx="3452760" cy="6915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𝐻</m:t>
                      </m:r>
                      <m:d>
                        <m:dPr>
                          <m:ctrlP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zh-CN" altLang="en-US" sz="2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2</m:t>
                              </m:r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𝑁</m:t>
                              </m:r>
                            </m:den>
                          </m:f>
                          <m: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ⅇ</m:t>
                          </m:r>
                        </m:e>
                        <m:sup>
                          <m: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−</m:t>
                          </m:r>
                          <m: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𝑗</m:t>
                          </m:r>
                          <m:f>
                            <m:fPr>
                              <m:ctrlP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𝑁</m:t>
                              </m:r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−1</m:t>
                              </m:r>
                            </m:num>
                            <m:den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2</m:t>
                              </m:r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0" lang="zh-CN" altLang="en-US" sz="20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𝑁</m:t>
                              </m:r>
                            </m:den>
                          </m:f>
                          <m:r>
                            <a:rPr kumimoji="0" lang="zh-CN" altLang="en-US" sz="20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𝑘</m:t>
                          </m:r>
                        </m:sup>
                      </m:sSup>
                      <m:r>
                        <a:rPr kumimoji="0" lang="en-US" altLang="zh-CN" sz="2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  <m:t>𝑗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49AE6D-714E-42F7-98F7-C53208364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08" y="4101607"/>
                <a:ext cx="3452760" cy="6915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AFFE07A-F367-4C04-AE53-1DBD48099E80}"/>
                  </a:ext>
                </a:extLst>
              </p14:cNvPr>
              <p14:cNvContentPartPr/>
              <p14:nvPr/>
            </p14:nvContentPartPr>
            <p14:xfrm>
              <a:off x="8207695" y="6307532"/>
              <a:ext cx="3960" cy="1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AFFE07A-F367-4C04-AE53-1DBD48099E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98695" y="6298892"/>
                <a:ext cx="21600" cy="1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1" animBg="1" advAuto="0"/>
      <p:bldP spid="488" grpId="2" animBg="1" advAuto="0"/>
      <p:bldP spid="489" grpId="3" animBg="1" advAuto="0"/>
      <p:bldP spid="490" grpId="5" animBg="1" advAuto="0"/>
      <p:bldP spid="491" grpId="6" animBg="1" advAuto="0"/>
      <p:bldP spid="494" grpId="4" animBg="1" advAuto="0"/>
      <p:bldP spid="495" grpId="7" animBg="1" advAuto="0"/>
      <p:bldP spid="496" grpId="8" animBg="1" advAuto="0"/>
      <p:bldP spid="497" grpId="9" animBg="1" advAuto="0"/>
      <p:bldP spid="498" grpId="10" animBg="1" advAuto="0"/>
      <p:bldP spid="499" grpId="12" animBg="1" advAuto="0"/>
      <p:bldP spid="500" grpId="11" animBg="1" advAuto="0"/>
      <p:bldP spid="501" grpId="16" animBg="1" advAuto="0"/>
      <p:bldP spid="502" grpId="17" animBg="1" advAuto="0"/>
      <p:bldP spid="503" grpId="13" animBg="1" advAuto="0"/>
      <p:bldP spid="504" grpId="15" animBg="1" advAuto="0"/>
      <p:bldP spid="505" grpId="14" animBg="1" advAuto="0"/>
      <p:bldP spid="506" grpId="18" animBg="1" advAuto="0"/>
      <p:bldP spid="519" grpId="19" animBg="1" advAuto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22" name="5.4.2 线性相位的约束条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5.4.2 线性相位的约束条件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14" y="3107157"/>
            <a:ext cx="1979451" cy="512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91" y="4104405"/>
            <a:ext cx="4766938" cy="71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91" y="5444776"/>
            <a:ext cx="4545403" cy="584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70" y="6646204"/>
            <a:ext cx="5020380" cy="776348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1）h(n)偶对称，N为奇数"/>
          <p:cNvSpPr txBox="1"/>
          <p:nvPr/>
        </p:nvSpPr>
        <p:spPr>
          <a:xfrm>
            <a:off x="745197" y="3077597"/>
            <a:ext cx="3764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1）h(n)偶对称，N为奇数</a:t>
            </a:r>
          </a:p>
        </p:txBody>
      </p:sp>
      <p:sp>
        <p:nvSpPr>
          <p:cNvPr id="528" name="2）h(n)偶对称，N为偶数"/>
          <p:cNvSpPr txBox="1"/>
          <p:nvPr/>
        </p:nvSpPr>
        <p:spPr>
          <a:xfrm>
            <a:off x="745197" y="4167179"/>
            <a:ext cx="3764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2）h(n)偶对称，N为偶数</a:t>
            </a:r>
          </a:p>
        </p:txBody>
      </p:sp>
      <p:sp>
        <p:nvSpPr>
          <p:cNvPr id="529" name="3）h(n)奇对称，N为奇数"/>
          <p:cNvSpPr txBox="1"/>
          <p:nvPr/>
        </p:nvSpPr>
        <p:spPr>
          <a:xfrm>
            <a:off x="745197" y="5451139"/>
            <a:ext cx="3764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3）h(n)奇对称，N为奇数</a:t>
            </a:r>
          </a:p>
        </p:txBody>
      </p:sp>
      <p:sp>
        <p:nvSpPr>
          <p:cNvPr id="530" name="4）h(n)奇对称，N为偶数"/>
          <p:cNvSpPr txBox="1"/>
          <p:nvPr/>
        </p:nvSpPr>
        <p:spPr>
          <a:xfrm>
            <a:off x="745197" y="6748628"/>
            <a:ext cx="3764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4）h(n)奇对称，N为偶数</a:t>
            </a:r>
          </a:p>
        </p:txBody>
      </p:sp>
      <p:sp>
        <p:nvSpPr>
          <p:cNvPr id="531" name="线性相位约束总结（P280）："/>
          <p:cNvSpPr txBox="1"/>
          <p:nvPr/>
        </p:nvSpPr>
        <p:spPr>
          <a:xfrm>
            <a:off x="745197" y="1757016"/>
            <a:ext cx="449902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线性相位约束总结（P280）：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3"/>
          <a:srcRect l="53476"/>
          <a:stretch>
            <a:fillRect/>
          </a:stretch>
        </p:blipFill>
        <p:spPr>
          <a:xfrm>
            <a:off x="7671718" y="3007548"/>
            <a:ext cx="2217765" cy="71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35" name="例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例题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148926" y="1021614"/>
            <a:ext cx="8315808" cy="571501"/>
            <a:chOff x="0" y="-38099"/>
            <a:chExt cx="8315807" cy="571500"/>
          </a:xfrm>
        </p:grpSpPr>
        <p:sp>
          <p:nvSpPr>
            <p:cNvPr id="536" name="例：设计低通滤波器                 ，取样点N＝33，I型取样"/>
            <p:cNvSpPr txBox="1"/>
            <p:nvPr/>
          </p:nvSpPr>
          <p:spPr>
            <a:xfrm>
              <a:off x="0" y="-38100"/>
              <a:ext cx="831580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例：设计低通滤波器                 ，取样点N＝33，I型取样</a:t>
              </a:r>
            </a:p>
          </p:txBody>
        </p:sp>
        <p:pic>
          <p:nvPicPr>
            <p:cNvPr id="53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1783" y="101599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6" name="Group"/>
          <p:cNvGrpSpPr/>
          <p:nvPr/>
        </p:nvGrpSpPr>
        <p:grpSpPr>
          <a:xfrm>
            <a:off x="7441431" y="1881798"/>
            <a:ext cx="5553328" cy="2316696"/>
            <a:chOff x="0" y="0"/>
            <a:chExt cx="5553326" cy="2316694"/>
          </a:xfrm>
        </p:grpSpPr>
        <p:sp>
          <p:nvSpPr>
            <p:cNvPr id="539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54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6732" y="20880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2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544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5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6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7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8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0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1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2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3" name="Circle"/>
              <p:cNvSpPr/>
              <p:nvPr/>
            </p:nvSpPr>
            <p:spPr>
              <a:xfrm>
                <a:off x="1870703" y="1231109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4" name="Circle"/>
              <p:cNvSpPr/>
              <p:nvPr/>
            </p:nvSpPr>
            <p:spPr>
              <a:xfrm>
                <a:off x="2088546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5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6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7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8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9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0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62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56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8229" y="20245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7" name="解："/>
          <p:cNvSpPr txBox="1"/>
          <p:nvPr/>
        </p:nvSpPr>
        <p:spPr>
          <a:xfrm>
            <a:off x="148926" y="1684755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解：</a:t>
            </a:r>
          </a:p>
        </p:txBody>
      </p:sp>
      <p:grpSp>
        <p:nvGrpSpPr>
          <p:cNvPr id="570" name="Group"/>
          <p:cNvGrpSpPr/>
          <p:nvPr/>
        </p:nvGrpSpPr>
        <p:grpSpPr>
          <a:xfrm>
            <a:off x="21139" y="2213307"/>
            <a:ext cx="5313583" cy="571501"/>
            <a:chOff x="0" y="-38099"/>
            <a:chExt cx="5313582" cy="571500"/>
          </a:xfrm>
        </p:grpSpPr>
        <p:sp>
          <p:nvSpPr>
            <p:cNvPr id="568" name="（1）画理想频率响应曲线"/>
            <p:cNvSpPr txBox="1"/>
            <p:nvPr/>
          </p:nvSpPr>
          <p:spPr>
            <a:xfrm>
              <a:off x="0" y="-38100"/>
              <a:ext cx="3930092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rPr dirty="0"/>
                <a:t>（1）画理想频率响应曲线</a:t>
              </a:r>
            </a:p>
          </p:txBody>
        </p:sp>
        <p:pic>
          <p:nvPicPr>
            <p:cNvPr id="569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8182" y="62011"/>
              <a:ext cx="12954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Group"/>
          <p:cNvGrpSpPr/>
          <p:nvPr/>
        </p:nvGrpSpPr>
        <p:grpSpPr>
          <a:xfrm>
            <a:off x="21139" y="2772212"/>
            <a:ext cx="6041391" cy="571501"/>
            <a:chOff x="0" y="-38099"/>
            <a:chExt cx="6041390" cy="571500"/>
          </a:xfrm>
        </p:grpSpPr>
        <p:sp>
          <p:nvSpPr>
            <p:cNvPr id="571" name="（2）在                   上等间隔取样33个点"/>
            <p:cNvSpPr txBox="1"/>
            <p:nvPr/>
          </p:nvSpPr>
          <p:spPr>
            <a:xfrm>
              <a:off x="0" y="-38100"/>
              <a:ext cx="604139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rPr dirty="0"/>
                <a:t>（2）在                   上等间隔取样33个点</a:t>
              </a:r>
            </a:p>
          </p:txBody>
        </p:sp>
        <p:pic>
          <p:nvPicPr>
            <p:cNvPr id="57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5514" y="127354"/>
              <a:ext cx="1638301" cy="26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4" name="截止频率位于第8、9取样点之间"/>
          <p:cNvSpPr txBox="1"/>
          <p:nvPr/>
        </p:nvSpPr>
        <p:spPr>
          <a:xfrm>
            <a:off x="889054" y="3357225"/>
            <a:ext cx="477408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/>
              <a:t>截止频率位于第8、9取样点之间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14" y="4081584"/>
            <a:ext cx="5487294" cy="20940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8" name="Group"/>
          <p:cNvGrpSpPr/>
          <p:nvPr/>
        </p:nvGrpSpPr>
        <p:grpSpPr>
          <a:xfrm>
            <a:off x="409932" y="6913518"/>
            <a:ext cx="5270043" cy="571501"/>
            <a:chOff x="0" y="-38099"/>
            <a:chExt cx="5270042" cy="571500"/>
          </a:xfrm>
        </p:grpSpPr>
        <p:sp>
          <p:nvSpPr>
            <p:cNvPr id="576" name="由内插公式可得             （如右图）"/>
            <p:cNvSpPr txBox="1"/>
            <p:nvPr/>
          </p:nvSpPr>
          <p:spPr>
            <a:xfrm>
              <a:off x="0" y="-38100"/>
              <a:ext cx="5270043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rPr dirty="0" err="1"/>
                <a:t>由内插公式可得</a:t>
              </a:r>
              <a:r>
                <a:rPr dirty="0"/>
                <a:t>             （</a:t>
              </a:r>
              <a:r>
                <a:rPr dirty="0" err="1"/>
                <a:t>如右图</a:t>
              </a:r>
              <a:r>
                <a:rPr dirty="0"/>
                <a:t>）</a:t>
              </a:r>
            </a:p>
          </p:txBody>
        </p:sp>
        <p:pic>
          <p:nvPicPr>
            <p:cNvPr id="577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2844" y="57149"/>
              <a:ext cx="101600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9" name="通带内有波动…"/>
          <p:cNvSpPr txBox="1"/>
          <p:nvPr/>
        </p:nvSpPr>
        <p:spPr>
          <a:xfrm>
            <a:off x="439840" y="7608563"/>
            <a:ext cx="9011871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dirty="0" err="1"/>
              <a:t>通带内有波动</a:t>
            </a:r>
            <a:endParaRPr dirty="0"/>
          </a:p>
          <a:p>
            <a:pPr algn="l">
              <a:defRPr sz="2600"/>
            </a:pPr>
            <a:r>
              <a:rPr dirty="0" err="1"/>
              <a:t>过渡带平滑</a:t>
            </a:r>
            <a:endParaRPr dirty="0"/>
          </a:p>
          <a:p>
            <a:pPr algn="l">
              <a:defRPr sz="2600"/>
            </a:pPr>
            <a:r>
              <a:rPr dirty="0"/>
              <a:t>阻带内各取样点位置为0，取样点之间波动，最小衰减－20dB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7751467" y="4741976"/>
            <a:ext cx="4774084" cy="2632766"/>
            <a:chOff x="0" y="0"/>
            <a:chExt cx="4774082" cy="2632765"/>
          </a:xfrm>
        </p:grpSpPr>
        <p:pic>
          <p:nvPicPr>
            <p:cNvPr id="580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4774083" cy="2632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1" name="Line"/>
            <p:cNvSpPr/>
            <p:nvPr/>
          </p:nvSpPr>
          <p:spPr>
            <a:xfrm>
              <a:off x="837624" y="975488"/>
              <a:ext cx="2150853" cy="1"/>
            </a:xfrm>
            <a:prstGeom prst="line">
              <a:avLst/>
            </a:prstGeom>
            <a:noFill/>
            <a:ln w="25400" cap="flat">
              <a:solidFill>
                <a:srgbClr val="0433FF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3" animBg="1" advAuto="0"/>
      <p:bldP spid="567" grpId="1" animBg="1" advAuto="0"/>
      <p:bldP spid="570" grpId="2" animBg="1" advAuto="0"/>
      <p:bldP spid="573" grpId="4" animBg="1" advAuto="0"/>
      <p:bldP spid="574" grpId="5" animBg="1" advAuto="0"/>
      <p:bldP spid="575" grpId="6" animBg="1" advAuto="0"/>
      <p:bldP spid="578" grpId="7" animBg="1" advAuto="0"/>
      <p:bldP spid="579" grpId="9" build="p" bldLvl="5" animBg="1" advAuto="0"/>
      <p:bldP spid="582" grpId="8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85" name="改进性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改进性能</a:t>
            </a:r>
          </a:p>
        </p:txBody>
      </p:sp>
      <p:sp>
        <p:nvSpPr>
          <p:cNvPr id="586" name="如何进一步改进滤波器？阻带波动，过渡带宽度"/>
          <p:cNvSpPr txBox="1"/>
          <p:nvPr/>
        </p:nvSpPr>
        <p:spPr>
          <a:xfrm>
            <a:off x="148926" y="951992"/>
            <a:ext cx="7048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如何进一步改进滤波器？阻带波动，过渡带宽度</a:t>
            </a:r>
          </a:p>
        </p:txBody>
      </p:sp>
      <p:sp>
        <p:nvSpPr>
          <p:cNvPr id="587" name="1）增加过渡带取样点－改善阻带衰减"/>
          <p:cNvSpPr txBox="1"/>
          <p:nvPr/>
        </p:nvSpPr>
        <p:spPr>
          <a:xfrm>
            <a:off x="148926" y="1551594"/>
            <a:ext cx="704004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1）增加过渡带取样点－改善阻带衰减</a:t>
            </a:r>
          </a:p>
        </p:txBody>
      </p:sp>
      <p:sp>
        <p:nvSpPr>
          <p:cNvPr id="588" name="在（a）图中阻带取值均为0，通带内取值均为1，取样点之间会存在剧烈波动。…"/>
          <p:cNvSpPr txBox="1"/>
          <p:nvPr/>
        </p:nvSpPr>
        <p:spPr>
          <a:xfrm>
            <a:off x="271132" y="2147181"/>
            <a:ext cx="6795637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t>在（a）图中阻带取值均为0，通带内取值均为1，取样点之间会存在剧烈波动。</a:t>
            </a:r>
          </a:p>
          <a:p>
            <a:pPr algn="l">
              <a:defRPr sz="2600"/>
            </a:pPr>
            <a:endParaRPr/>
          </a:p>
          <a:p>
            <a:pPr algn="l">
              <a:defRPr sz="2600"/>
            </a:pPr>
            <a:r>
              <a:t>在阻带中将一些靠近通带的取样点抬高至0-1之间，使得通带到阻带变平缓，可以减小阻带波动，例图（b）（c）（d）所示</a:t>
            </a:r>
          </a:p>
        </p:txBody>
      </p:sp>
      <p:grpSp>
        <p:nvGrpSpPr>
          <p:cNvPr id="617" name="Group"/>
          <p:cNvGrpSpPr/>
          <p:nvPr/>
        </p:nvGrpSpPr>
        <p:grpSpPr>
          <a:xfrm>
            <a:off x="7321797" y="1029552"/>
            <a:ext cx="5553327" cy="2154005"/>
            <a:chOff x="0" y="0"/>
            <a:chExt cx="5553326" cy="2154004"/>
          </a:xfrm>
        </p:grpSpPr>
        <p:sp>
          <p:nvSpPr>
            <p:cNvPr id="589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59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5938" y="19102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2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594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5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6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7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8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0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1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2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3" name="Circle"/>
              <p:cNvSpPr/>
              <p:nvPr/>
            </p:nvSpPr>
            <p:spPr>
              <a:xfrm>
                <a:off x="1870703" y="1231109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4" name="Circle"/>
              <p:cNvSpPr/>
              <p:nvPr/>
            </p:nvSpPr>
            <p:spPr>
              <a:xfrm>
                <a:off x="2088546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5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6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7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8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09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0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12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1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229" y="18467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（a）"/>
            <p:cNvSpPr txBox="1"/>
            <p:nvPr/>
          </p:nvSpPr>
          <p:spPr>
            <a:xfrm>
              <a:off x="4503746" y="212864"/>
              <a:ext cx="958292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（a）</a:t>
              </a:r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7340813" y="3172972"/>
            <a:ext cx="5553327" cy="2154005"/>
            <a:chOff x="0" y="0"/>
            <a:chExt cx="5553326" cy="2154004"/>
          </a:xfrm>
        </p:grpSpPr>
        <p:sp>
          <p:nvSpPr>
            <p:cNvPr id="618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2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6732" y="18975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1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640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623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4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5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6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7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8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9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0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1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2" name="Circle"/>
              <p:cNvSpPr/>
              <p:nvPr/>
            </p:nvSpPr>
            <p:spPr>
              <a:xfrm>
                <a:off x="1870703" y="805624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3" name="Circle"/>
              <p:cNvSpPr/>
              <p:nvPr/>
            </p:nvSpPr>
            <p:spPr>
              <a:xfrm>
                <a:off x="2088546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4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5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6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7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8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39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41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4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229" y="18340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5" name="0.3904"/>
            <p:cNvSpPr txBox="1"/>
            <p:nvPr/>
          </p:nvSpPr>
          <p:spPr>
            <a:xfrm>
              <a:off x="3130260" y="984725"/>
              <a:ext cx="96887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2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0.3904</a:t>
              </a:r>
            </a:p>
          </p:txBody>
        </p:sp>
        <p:sp>
          <p:nvSpPr>
            <p:cNvPr id="646" name="（b）"/>
            <p:cNvSpPr txBox="1"/>
            <p:nvPr/>
          </p:nvSpPr>
          <p:spPr>
            <a:xfrm>
              <a:off x="4475649" y="225564"/>
              <a:ext cx="976454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（b）</a:t>
              </a:r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7340813" y="5241939"/>
            <a:ext cx="5553327" cy="2154005"/>
            <a:chOff x="0" y="0"/>
            <a:chExt cx="5553326" cy="2154004"/>
          </a:xfrm>
        </p:grpSpPr>
        <p:sp>
          <p:nvSpPr>
            <p:cNvPr id="648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5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6732" y="18594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1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670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653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4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5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6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8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9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0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1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2" name="Circle"/>
              <p:cNvSpPr/>
              <p:nvPr/>
            </p:nvSpPr>
            <p:spPr>
              <a:xfrm>
                <a:off x="1870703" y="519909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3" name="Circle"/>
              <p:cNvSpPr/>
              <p:nvPr/>
            </p:nvSpPr>
            <p:spPr>
              <a:xfrm>
                <a:off x="2088546" y="9680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5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7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9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71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229" y="17959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0.5886…"/>
            <p:cNvSpPr txBox="1"/>
            <p:nvPr/>
          </p:nvSpPr>
          <p:spPr>
            <a:xfrm>
              <a:off x="3352739" y="756047"/>
              <a:ext cx="1046498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2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0.5886</a:t>
              </a:r>
            </a:p>
            <a:p>
              <a:pPr algn="l" defTabSz="457200">
                <a:defRPr sz="22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0.1065</a:t>
              </a:r>
            </a:p>
          </p:txBody>
        </p:sp>
        <p:sp>
          <p:nvSpPr>
            <p:cNvPr id="676" name="（c）"/>
            <p:cNvSpPr txBox="1"/>
            <p:nvPr/>
          </p:nvSpPr>
          <p:spPr>
            <a:xfrm>
              <a:off x="4587994" y="338840"/>
              <a:ext cx="958292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（c）</a:t>
              </a:r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7340813" y="7387132"/>
            <a:ext cx="5553327" cy="2154005"/>
            <a:chOff x="0" y="0"/>
            <a:chExt cx="5553326" cy="2154004"/>
          </a:xfrm>
        </p:grpSpPr>
        <p:sp>
          <p:nvSpPr>
            <p:cNvPr id="678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6732" y="18848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1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00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683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4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5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7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8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9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0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2" name="Circle"/>
              <p:cNvSpPr/>
              <p:nvPr/>
            </p:nvSpPr>
            <p:spPr>
              <a:xfrm>
                <a:off x="1870703" y="380209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3" name="Circle"/>
              <p:cNvSpPr/>
              <p:nvPr/>
            </p:nvSpPr>
            <p:spPr>
              <a:xfrm>
                <a:off x="2088546" y="7394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4" name="Circle"/>
              <p:cNvSpPr/>
              <p:nvPr/>
            </p:nvSpPr>
            <p:spPr>
              <a:xfrm>
                <a:off x="2302774" y="10696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5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6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7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8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9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01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7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229" y="18213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5" name="（d）"/>
            <p:cNvSpPr txBox="1"/>
            <p:nvPr/>
          </p:nvSpPr>
          <p:spPr>
            <a:xfrm>
              <a:off x="4475649" y="318556"/>
              <a:ext cx="976454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r>
                <a:t>（d）</a:t>
              </a:r>
            </a:p>
          </p:txBody>
        </p:sp>
      </p:grpSp>
      <p:grpSp>
        <p:nvGrpSpPr>
          <p:cNvPr id="712" name="Group"/>
          <p:cNvGrpSpPr/>
          <p:nvPr/>
        </p:nvGrpSpPr>
        <p:grpSpPr>
          <a:xfrm>
            <a:off x="387208" y="4980533"/>
            <a:ext cx="6920323" cy="4330701"/>
            <a:chOff x="0" y="-323088"/>
            <a:chExt cx="6920321" cy="4330700"/>
          </a:xfrm>
        </p:grpSpPr>
        <p:sp>
          <p:nvSpPr>
            <p:cNvPr id="707" name="过渡带取样数      阻带最小衰减      过渡带宽度…"/>
            <p:cNvSpPr txBox="1"/>
            <p:nvPr/>
          </p:nvSpPr>
          <p:spPr>
            <a:xfrm>
              <a:off x="0" y="-323089"/>
              <a:ext cx="6920322" cy="433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200000"/>
                </a:lnSpc>
                <a:defRPr sz="26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过渡带取样数</a:t>
              </a:r>
              <a:r>
                <a:rPr dirty="0"/>
                <a:t>      </a:t>
              </a:r>
              <a:r>
                <a:rPr dirty="0" err="1"/>
                <a:t>阻带最小衰减</a:t>
              </a:r>
              <a:r>
                <a:rPr dirty="0"/>
                <a:t>      </a:t>
              </a:r>
              <a:r>
                <a:rPr dirty="0" err="1"/>
                <a:t>过渡带宽度</a:t>
              </a:r>
              <a:endParaRPr dirty="0"/>
            </a:p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       0                    －20dB</a:t>
              </a:r>
            </a:p>
            <a:p>
              <a:pPr lvl="1"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     1               －44～－54dB</a:t>
              </a:r>
            </a:p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       2               －65～－75dB</a:t>
              </a:r>
            </a:p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        3               －85～－95dB</a:t>
              </a:r>
            </a:p>
          </p:txBody>
        </p:sp>
        <p:pic>
          <p:nvPicPr>
            <p:cNvPr id="70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7750" y="663243"/>
              <a:ext cx="3683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9983" y="1473961"/>
              <a:ext cx="9652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9300" y="2259958"/>
              <a:ext cx="9652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7400" y="3083376"/>
              <a:ext cx="9652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3" name="代价：过渡带变宽"/>
          <p:cNvSpPr txBox="1"/>
          <p:nvPr/>
        </p:nvSpPr>
        <p:spPr>
          <a:xfrm>
            <a:off x="2469419" y="9148221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代价：过渡带变宽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1" animBg="1" advAuto="0"/>
      <p:bldP spid="587" grpId="2" animBg="1" advAuto="0"/>
      <p:bldP spid="588" grpId="7" build="p" bldLvl="5" animBg="1" advAuto="0"/>
      <p:bldP spid="617" grpId="3" animBg="1" advAuto="0"/>
      <p:bldP spid="647" grpId="4" animBg="1" advAuto="0"/>
      <p:bldP spid="677" grpId="5" animBg="1" advAuto="0"/>
      <p:bldP spid="706" grpId="6" animBg="1" advAuto="0"/>
      <p:bldP spid="712" grpId="8" animBg="1" advAuto="0"/>
      <p:bldP spid="713" grpId="9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716" name="改进性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改进性能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7" y="2554686"/>
            <a:ext cx="5192713" cy="201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6" y="6143902"/>
            <a:ext cx="5192714" cy="3087561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在前一例子中"/>
          <p:cNvSpPr txBox="1"/>
          <p:nvPr/>
        </p:nvSpPr>
        <p:spPr>
          <a:xfrm>
            <a:off x="148926" y="951992"/>
            <a:ext cx="2095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在前一例子中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7321797" y="940652"/>
            <a:ext cx="5553327" cy="2164296"/>
            <a:chOff x="0" y="0"/>
            <a:chExt cx="5553326" cy="2164294"/>
          </a:xfrm>
        </p:grpSpPr>
        <p:sp>
          <p:nvSpPr>
            <p:cNvPr id="720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7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938" y="19991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3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42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725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6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7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8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9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0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1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2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3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4" name="Circle"/>
              <p:cNvSpPr/>
              <p:nvPr/>
            </p:nvSpPr>
            <p:spPr>
              <a:xfrm>
                <a:off x="1870703" y="1231109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5" name="Circle"/>
              <p:cNvSpPr/>
              <p:nvPr/>
            </p:nvSpPr>
            <p:spPr>
              <a:xfrm>
                <a:off x="2088546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6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7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8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39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0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1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43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74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8229" y="18467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6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8" name="无过渡带取样点："/>
          <p:cNvSpPr txBox="1"/>
          <p:nvPr/>
        </p:nvSpPr>
        <p:spPr>
          <a:xfrm>
            <a:off x="148926" y="1767289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无过渡带取样点：</a:t>
            </a:r>
          </a:p>
        </p:txBody>
      </p:sp>
      <p:sp>
        <p:nvSpPr>
          <p:cNvPr id="749" name="增加一个过渡带取样点："/>
          <p:cNvSpPr txBox="1"/>
          <p:nvPr/>
        </p:nvSpPr>
        <p:spPr>
          <a:xfrm>
            <a:off x="148926" y="5210164"/>
            <a:ext cx="3746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增加一个过渡带取样点：</a:t>
            </a:r>
          </a:p>
        </p:txBody>
      </p:sp>
      <p:grpSp>
        <p:nvGrpSpPr>
          <p:cNvPr id="752" name="Group"/>
          <p:cNvGrpSpPr/>
          <p:nvPr/>
        </p:nvGrpSpPr>
        <p:grpSpPr>
          <a:xfrm>
            <a:off x="7629331" y="3060251"/>
            <a:ext cx="4832114" cy="2665995"/>
            <a:chOff x="0" y="0"/>
            <a:chExt cx="4832112" cy="2665993"/>
          </a:xfrm>
        </p:grpSpPr>
        <p:pic>
          <p:nvPicPr>
            <p:cNvPr id="750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4832113" cy="2665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1" name="Line"/>
            <p:cNvSpPr/>
            <p:nvPr/>
          </p:nvSpPr>
          <p:spPr>
            <a:xfrm>
              <a:off x="825171" y="975591"/>
              <a:ext cx="224481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755" name="Group"/>
          <p:cNvGrpSpPr/>
          <p:nvPr/>
        </p:nvGrpSpPr>
        <p:grpSpPr>
          <a:xfrm>
            <a:off x="7620410" y="7492913"/>
            <a:ext cx="4969871" cy="2281006"/>
            <a:chOff x="0" y="0"/>
            <a:chExt cx="4969870" cy="2281004"/>
          </a:xfrm>
        </p:grpSpPr>
        <p:pic>
          <p:nvPicPr>
            <p:cNvPr id="753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4969871" cy="2281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4" name="Line"/>
            <p:cNvSpPr/>
            <p:nvPr/>
          </p:nvSpPr>
          <p:spPr>
            <a:xfrm>
              <a:off x="834093" y="828592"/>
              <a:ext cx="2244811" cy="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783" name="Group"/>
          <p:cNvGrpSpPr/>
          <p:nvPr/>
        </p:nvGrpSpPr>
        <p:grpSpPr>
          <a:xfrm>
            <a:off x="7340813" y="5259217"/>
            <a:ext cx="5553327" cy="2154005"/>
            <a:chOff x="0" y="0"/>
            <a:chExt cx="5553326" cy="2154004"/>
          </a:xfrm>
        </p:grpSpPr>
        <p:sp>
          <p:nvSpPr>
            <p:cNvPr id="756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77" name="Group"/>
            <p:cNvGrpSpPr/>
            <p:nvPr/>
          </p:nvGrpSpPr>
          <p:grpSpPr>
            <a:xfrm>
              <a:off x="1066557" y="443148"/>
              <a:ext cx="3458244" cy="1343934"/>
              <a:chOff x="0" y="0"/>
              <a:chExt cx="3458243" cy="1343932"/>
            </a:xfrm>
          </p:grpSpPr>
          <p:sp>
            <p:nvSpPr>
              <p:cNvPr id="760" name="Circle"/>
              <p:cNvSpPr/>
              <p:nvPr/>
            </p:nvSpPr>
            <p:spPr>
              <a:xfrm>
                <a:off x="0" y="7206"/>
                <a:ext cx="109220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678521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212902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42713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629658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5" name="Circle"/>
              <p:cNvSpPr/>
              <p:nvPr/>
            </p:nvSpPr>
            <p:spPr>
              <a:xfrm>
                <a:off x="841560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6" name="Circle"/>
              <p:cNvSpPr/>
              <p:nvPr/>
            </p:nvSpPr>
            <p:spPr>
              <a:xfrm>
                <a:off x="1059115" y="72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7" name="Circle"/>
              <p:cNvSpPr/>
              <p:nvPr/>
            </p:nvSpPr>
            <p:spPr>
              <a:xfrm>
                <a:off x="1273890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8" name="Circle"/>
              <p:cNvSpPr/>
              <p:nvPr/>
            </p:nvSpPr>
            <p:spPr>
              <a:xfrm>
                <a:off x="1473379" y="0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9" name="Circle"/>
              <p:cNvSpPr/>
              <p:nvPr/>
            </p:nvSpPr>
            <p:spPr>
              <a:xfrm>
                <a:off x="1870703" y="805624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0" name="Circle"/>
              <p:cNvSpPr/>
              <p:nvPr/>
            </p:nvSpPr>
            <p:spPr>
              <a:xfrm>
                <a:off x="2088546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1" name="Circle"/>
              <p:cNvSpPr/>
              <p:nvPr/>
            </p:nvSpPr>
            <p:spPr>
              <a:xfrm>
                <a:off x="230277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2" name="Circle"/>
              <p:cNvSpPr/>
              <p:nvPr/>
            </p:nvSpPr>
            <p:spPr>
              <a:xfrm>
                <a:off x="2505302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3" name="Circle"/>
              <p:cNvSpPr/>
              <p:nvPr/>
            </p:nvSpPr>
            <p:spPr>
              <a:xfrm>
                <a:off x="2717204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4" name="Circle"/>
              <p:cNvSpPr/>
              <p:nvPr/>
            </p:nvSpPr>
            <p:spPr>
              <a:xfrm>
                <a:off x="2934759" y="1234712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5" name="Circle"/>
              <p:cNvSpPr/>
              <p:nvPr/>
            </p:nvSpPr>
            <p:spPr>
              <a:xfrm>
                <a:off x="3149534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6" name="Circle"/>
              <p:cNvSpPr/>
              <p:nvPr/>
            </p:nvSpPr>
            <p:spPr>
              <a:xfrm>
                <a:off x="3349023" y="1227506"/>
                <a:ext cx="109221" cy="109221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78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77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8229" y="1834095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0.3904"/>
            <p:cNvSpPr txBox="1"/>
            <p:nvPr/>
          </p:nvSpPr>
          <p:spPr>
            <a:xfrm>
              <a:off x="3130260" y="984725"/>
              <a:ext cx="96887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2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0.3904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4" animBg="1" advAuto="0"/>
      <p:bldP spid="718" grpId="8" animBg="1" advAuto="0"/>
      <p:bldP spid="719" grpId="1" animBg="1" advAuto="0"/>
      <p:bldP spid="747" grpId="3" animBg="1" advAuto="0"/>
      <p:bldP spid="748" grpId="2" animBg="1" advAuto="0"/>
      <p:bldP spid="749" grpId="6" animBg="1" advAuto="0"/>
      <p:bldP spid="752" grpId="5" animBg="1" advAuto="0"/>
      <p:bldP spid="755" grpId="9" animBg="1" advAuto="0"/>
      <p:bldP spid="783" grpId="7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86" name="改进性能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改进性能</a:t>
            </a:r>
          </a:p>
        </p:txBody>
      </p:sp>
      <p:sp>
        <p:nvSpPr>
          <p:cNvPr id="787" name="如何进一步改进滤波器？阻带波动，过渡带宽度"/>
          <p:cNvSpPr txBox="1"/>
          <p:nvPr/>
        </p:nvSpPr>
        <p:spPr>
          <a:xfrm>
            <a:off x="148926" y="951992"/>
            <a:ext cx="7048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如何进一步改进滤波器？阻带波动，过渡带宽度</a:t>
            </a:r>
          </a:p>
        </p:txBody>
      </p:sp>
      <p:sp>
        <p:nvSpPr>
          <p:cNvPr id="788" name="2）增大取样密度－改善过渡带宽度"/>
          <p:cNvSpPr txBox="1"/>
          <p:nvPr/>
        </p:nvSpPr>
        <p:spPr>
          <a:xfrm>
            <a:off x="148926" y="1602394"/>
            <a:ext cx="704004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t>2）增大取样密度－改善过渡带宽度</a:t>
            </a:r>
          </a:p>
        </p:txBody>
      </p:sp>
      <p:sp>
        <p:nvSpPr>
          <p:cNvPr id="789" name="若希望加大阻带衰减的同时不使过渡带过宽，可加大N"/>
          <p:cNvSpPr txBox="1"/>
          <p:nvPr/>
        </p:nvSpPr>
        <p:spPr>
          <a:xfrm>
            <a:off x="419795" y="2146448"/>
            <a:ext cx="734481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若希望加大阻带衰减的同时不使过渡带过宽，可加大</a:t>
            </a:r>
            <a:r>
              <a:rPr>
                <a:latin typeface="Times"/>
                <a:ea typeface="Times"/>
                <a:cs typeface="Times"/>
                <a:sym typeface="Times"/>
              </a:rPr>
              <a:t>N</a:t>
            </a:r>
          </a:p>
        </p:txBody>
      </p:sp>
      <p:grpSp>
        <p:nvGrpSpPr>
          <p:cNvPr id="834" name="Group"/>
          <p:cNvGrpSpPr/>
          <p:nvPr/>
        </p:nvGrpSpPr>
        <p:grpSpPr>
          <a:xfrm>
            <a:off x="7441431" y="1294411"/>
            <a:ext cx="5553328" cy="2316695"/>
            <a:chOff x="0" y="0"/>
            <a:chExt cx="5553326" cy="2316694"/>
          </a:xfrm>
        </p:grpSpPr>
        <p:sp>
          <p:nvSpPr>
            <p:cNvPr id="790" name="Line"/>
            <p:cNvSpPr/>
            <p:nvPr/>
          </p:nvSpPr>
          <p:spPr>
            <a:xfrm>
              <a:off x="437646" y="1728868"/>
              <a:ext cx="5115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 flipV="1">
              <a:off x="1121166" y="0"/>
              <a:ext cx="1" cy="21540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6732" y="2088094"/>
              <a:ext cx="1905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>
              <a:off x="1117755" y="504964"/>
              <a:ext cx="176398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 flipV="1">
              <a:off x="2883079" y="497758"/>
              <a:ext cx="1" cy="12292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5" name="Circle"/>
            <p:cNvSpPr/>
            <p:nvPr/>
          </p:nvSpPr>
          <p:spPr>
            <a:xfrm>
              <a:off x="109195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Circle"/>
            <p:cNvSpPr/>
            <p:nvPr/>
          </p:nvSpPr>
          <p:spPr>
            <a:xfrm>
              <a:off x="2745078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Circle"/>
            <p:cNvSpPr/>
            <p:nvPr/>
          </p:nvSpPr>
          <p:spPr>
            <a:xfrm>
              <a:off x="1279459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Circle"/>
            <p:cNvSpPr/>
            <p:nvPr/>
          </p:nvSpPr>
          <p:spPr>
            <a:xfrm>
              <a:off x="149368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Circle"/>
            <p:cNvSpPr/>
            <p:nvPr/>
          </p:nvSpPr>
          <p:spPr>
            <a:xfrm>
              <a:off x="1696216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Circle"/>
            <p:cNvSpPr/>
            <p:nvPr/>
          </p:nvSpPr>
          <p:spPr>
            <a:xfrm>
              <a:off x="190811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Circle"/>
            <p:cNvSpPr/>
            <p:nvPr/>
          </p:nvSpPr>
          <p:spPr>
            <a:xfrm>
              <a:off x="2125673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Circle"/>
            <p:cNvSpPr/>
            <p:nvPr/>
          </p:nvSpPr>
          <p:spPr>
            <a:xfrm>
              <a:off x="2340448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Circle"/>
            <p:cNvSpPr/>
            <p:nvPr/>
          </p:nvSpPr>
          <p:spPr>
            <a:xfrm>
              <a:off x="2539936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Circle"/>
            <p:cNvSpPr/>
            <p:nvPr/>
          </p:nvSpPr>
          <p:spPr>
            <a:xfrm>
              <a:off x="2937261" y="101385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Circle"/>
            <p:cNvSpPr/>
            <p:nvPr/>
          </p:nvSpPr>
          <p:spPr>
            <a:xfrm>
              <a:off x="3155103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Circle"/>
            <p:cNvSpPr/>
            <p:nvPr/>
          </p:nvSpPr>
          <p:spPr>
            <a:xfrm>
              <a:off x="3369331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Circle"/>
            <p:cNvSpPr/>
            <p:nvPr/>
          </p:nvSpPr>
          <p:spPr>
            <a:xfrm>
              <a:off x="3571860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Circle"/>
            <p:cNvSpPr/>
            <p:nvPr/>
          </p:nvSpPr>
          <p:spPr>
            <a:xfrm>
              <a:off x="3783762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Circle"/>
            <p:cNvSpPr/>
            <p:nvPr/>
          </p:nvSpPr>
          <p:spPr>
            <a:xfrm>
              <a:off x="4001317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Circle"/>
            <p:cNvSpPr/>
            <p:nvPr/>
          </p:nvSpPr>
          <p:spPr>
            <a:xfrm>
              <a:off x="4216092" y="1696055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Circle"/>
            <p:cNvSpPr/>
            <p:nvPr/>
          </p:nvSpPr>
          <p:spPr>
            <a:xfrm>
              <a:off x="4415580" y="1696055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4657539" y="1668594"/>
              <a:ext cx="1" cy="12192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81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8229" y="2024594"/>
              <a:ext cx="14224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47"/>
              <a:ext cx="850900" cy="34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177" y="1395305"/>
              <a:ext cx="228601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6" name="Circle"/>
            <p:cNvSpPr/>
            <p:nvPr/>
          </p:nvSpPr>
          <p:spPr>
            <a:xfrm>
              <a:off x="3051561" y="154725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Circle"/>
            <p:cNvSpPr/>
            <p:nvPr/>
          </p:nvSpPr>
          <p:spPr>
            <a:xfrm>
              <a:off x="3269403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Circle"/>
            <p:cNvSpPr/>
            <p:nvPr/>
          </p:nvSpPr>
          <p:spPr>
            <a:xfrm>
              <a:off x="3483631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Circle"/>
            <p:cNvSpPr/>
            <p:nvPr/>
          </p:nvSpPr>
          <p:spPr>
            <a:xfrm>
              <a:off x="3686160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Circle"/>
            <p:cNvSpPr/>
            <p:nvPr/>
          </p:nvSpPr>
          <p:spPr>
            <a:xfrm>
              <a:off x="3898062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Circle"/>
            <p:cNvSpPr/>
            <p:nvPr/>
          </p:nvSpPr>
          <p:spPr>
            <a:xfrm>
              <a:off x="4115617" y="1703261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Circle"/>
            <p:cNvSpPr/>
            <p:nvPr/>
          </p:nvSpPr>
          <p:spPr>
            <a:xfrm>
              <a:off x="4330392" y="1696055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Circle"/>
            <p:cNvSpPr/>
            <p:nvPr/>
          </p:nvSpPr>
          <p:spPr>
            <a:xfrm>
              <a:off x="4529880" y="1696055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Circle"/>
            <p:cNvSpPr/>
            <p:nvPr/>
          </p:nvSpPr>
          <p:spPr>
            <a:xfrm>
              <a:off x="119355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Circle"/>
            <p:cNvSpPr/>
            <p:nvPr/>
          </p:nvSpPr>
          <p:spPr>
            <a:xfrm>
              <a:off x="2846678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Circle"/>
            <p:cNvSpPr/>
            <p:nvPr/>
          </p:nvSpPr>
          <p:spPr>
            <a:xfrm>
              <a:off x="1381059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Circle"/>
            <p:cNvSpPr/>
            <p:nvPr/>
          </p:nvSpPr>
          <p:spPr>
            <a:xfrm>
              <a:off x="159528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Circle"/>
            <p:cNvSpPr/>
            <p:nvPr/>
          </p:nvSpPr>
          <p:spPr>
            <a:xfrm>
              <a:off x="1797816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Circle"/>
            <p:cNvSpPr/>
            <p:nvPr/>
          </p:nvSpPr>
          <p:spPr>
            <a:xfrm>
              <a:off x="2009717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Circle"/>
            <p:cNvSpPr/>
            <p:nvPr/>
          </p:nvSpPr>
          <p:spPr>
            <a:xfrm>
              <a:off x="2227273" y="475754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Circle"/>
            <p:cNvSpPr/>
            <p:nvPr/>
          </p:nvSpPr>
          <p:spPr>
            <a:xfrm>
              <a:off x="2442048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Circle"/>
            <p:cNvSpPr/>
            <p:nvPr/>
          </p:nvSpPr>
          <p:spPr>
            <a:xfrm>
              <a:off x="2641536" y="468548"/>
              <a:ext cx="50801" cy="5080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0.5886…"/>
            <p:cNvSpPr txBox="1"/>
            <p:nvPr/>
          </p:nvSpPr>
          <p:spPr>
            <a:xfrm>
              <a:off x="3130086" y="828622"/>
              <a:ext cx="96175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0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0.5886</a:t>
              </a:r>
            </a:p>
            <a:p>
              <a:pPr algn="l" defTabSz="457200">
                <a:defRPr sz="2000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0.1065</a:t>
              </a:r>
            </a:p>
          </p:txBody>
        </p:sp>
      </p:grpSp>
      <p:pic>
        <p:nvPicPr>
          <p:cNvPr id="8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14" y="3516042"/>
            <a:ext cx="4585231" cy="3630890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在上一例中，增加取样点到65，过渡带取两点，得"/>
          <p:cNvSpPr txBox="1"/>
          <p:nvPr/>
        </p:nvSpPr>
        <p:spPr>
          <a:xfrm>
            <a:off x="419795" y="2818545"/>
            <a:ext cx="68541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在上一例中，增加取样点到65，过渡带取两点，得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535653" y="6641408"/>
            <a:ext cx="11099800" cy="3111339"/>
            <a:chOff x="0" y="-68452"/>
            <a:chExt cx="11099799" cy="3111338"/>
          </a:xfrm>
        </p:grpSpPr>
        <p:sp>
          <p:nvSpPr>
            <p:cNvPr id="837" name="N = 33，不加过渡带取样时的过渡带宽                           －20dB…"/>
            <p:cNvSpPr txBox="1"/>
            <p:nvPr/>
          </p:nvSpPr>
          <p:spPr>
            <a:xfrm>
              <a:off x="0" y="591785"/>
              <a:ext cx="11099800" cy="245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latin typeface="Times"/>
                  <a:ea typeface="Times"/>
                  <a:cs typeface="Times"/>
                  <a:sym typeface="Times"/>
                </a:rPr>
                <a:t>N </a:t>
              </a:r>
              <a:r>
                <a:t>= 33，不加过渡带取样时的过渡带宽                           －20dB</a:t>
              </a:r>
            </a:p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latin typeface="Times"/>
                  <a:ea typeface="Times"/>
                  <a:cs typeface="Times"/>
                  <a:sym typeface="Times"/>
                </a:rPr>
                <a:t>N </a:t>
              </a:r>
              <a:r>
                <a:t>= 33，加1个过渡带取样时的过渡带宽                      －44～－54dB     </a:t>
              </a:r>
            </a:p>
            <a:p>
              <a:pPr algn="l" defTabSz="457200">
                <a:lnSpc>
                  <a:spcPct val="200000"/>
                </a:lnSpc>
                <a:defRPr sz="26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latin typeface="Times"/>
                  <a:ea typeface="Times"/>
                  <a:cs typeface="Times"/>
                  <a:sym typeface="Times"/>
                </a:rPr>
                <a:t>N </a:t>
              </a:r>
              <a:r>
                <a:t>= 65，加2个过渡带取样时的过渡带宽                      －65～－75dB</a:t>
              </a:r>
            </a:p>
          </p:txBody>
        </p:sp>
        <p:pic>
          <p:nvPicPr>
            <p:cNvPr id="838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719" y="615281"/>
              <a:ext cx="368301" cy="69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9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9228" y="1457740"/>
              <a:ext cx="965201" cy="69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0" name="Image" descr="Imag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719" y="2300200"/>
              <a:ext cx="368301" cy="69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1" name="阻带最小衰减"/>
            <p:cNvSpPr txBox="1"/>
            <p:nvPr/>
          </p:nvSpPr>
          <p:spPr>
            <a:xfrm>
              <a:off x="7702059" y="-68453"/>
              <a:ext cx="2277635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600">
                  <a:solidFill>
                    <a:srgbClr val="0433FF"/>
                  </a:solidFill>
                </a:defRPr>
              </a:lvl1pPr>
            </a:lstStyle>
            <a:p>
              <a:r>
                <a:t>阻带最小衰减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1" animBg="1" advAuto="0"/>
      <p:bldP spid="789" grpId="2" animBg="1" advAuto="0"/>
      <p:bldP spid="834" grpId="4" animBg="1" advAuto="0"/>
      <p:bldP spid="835" grpId="5" animBg="1" advAuto="0"/>
      <p:bldP spid="836" grpId="3" animBg="1" advAuto="0"/>
      <p:bldP spid="842" grpId="6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窗函数法与频域取样法比较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784" y="1263740"/>
            <a:ext cx="510267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窗函数法：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619" y="5141197"/>
            <a:ext cx="51108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频域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取样法：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5951" y="2076152"/>
            <a:ext cx="964202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、改变窗函数类型，阻带衰减与过渡带宽度折中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2</a:t>
            </a:r>
            <a:r>
              <a:rPr lang="zh-CN" altLang="en-US" sz="3200" dirty="0"/>
              <a:t>、调节滤波器长度，过渡带宽和计算复杂度折中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6386" y="6068754"/>
            <a:ext cx="994591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、增加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过渡带取样点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，阻带衰减与过渡带宽度折中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2</a:t>
            </a:r>
            <a:r>
              <a:rPr lang="zh-CN" altLang="en-US" sz="3200" dirty="0"/>
              <a:t>、增加取样点数量，过渡带宽和计算复杂度折中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159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39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140" name="窗函数法FIR滤波器设计步骤：…"/>
          <p:cNvSpPr txBox="1"/>
          <p:nvPr/>
        </p:nvSpPr>
        <p:spPr>
          <a:xfrm>
            <a:off x="206207" y="997659"/>
            <a:ext cx="11648542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dirty="0"/>
              <a:t>窗函数法FIR滤波器设计步骤：</a:t>
            </a:r>
          </a:p>
          <a:p>
            <a:pPr algn="l"/>
            <a:r>
              <a:rPr dirty="0"/>
              <a:t>1）确定窗函数类型以及阶数N</a:t>
            </a:r>
          </a:p>
          <a:p>
            <a:pPr algn="l"/>
            <a:r>
              <a:rPr dirty="0"/>
              <a:t>2）由期望频率响应             ，根据傅立叶逆变换求          </a:t>
            </a:r>
          </a:p>
          <a:p>
            <a:pPr algn="l"/>
            <a:r>
              <a:rPr dirty="0"/>
              <a:t>3）根据窗函数求FIR滤波器冲击响应</a:t>
            </a:r>
          </a:p>
          <a:p>
            <a:pPr algn="l"/>
            <a:r>
              <a:rPr dirty="0"/>
              <a:t>4）计算实际所得滤波器响应            ,验证指标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043" y="2141142"/>
            <a:ext cx="15748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082" y="2184322"/>
            <a:ext cx="1041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496" y="2742638"/>
            <a:ext cx="34671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91" y="3250483"/>
            <a:ext cx="1397001" cy="52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" name="Group"/>
          <p:cNvGrpSpPr/>
          <p:nvPr/>
        </p:nvGrpSpPr>
        <p:grpSpPr>
          <a:xfrm>
            <a:off x="721032" y="5435101"/>
            <a:ext cx="11085901" cy="2699822"/>
            <a:chOff x="0" y="0"/>
            <a:chExt cx="11085899" cy="2699820"/>
          </a:xfrm>
        </p:grpSpPr>
        <p:sp>
          <p:nvSpPr>
            <p:cNvPr id="145" name="Line"/>
            <p:cNvSpPr/>
            <p:nvPr/>
          </p:nvSpPr>
          <p:spPr>
            <a:xfrm>
              <a:off x="8932316" y="822303"/>
              <a:ext cx="3526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6" name="确定窗函数与N"/>
            <p:cNvSpPr/>
            <p:nvPr/>
          </p:nvSpPr>
          <p:spPr>
            <a:xfrm>
              <a:off x="2277770" y="345927"/>
              <a:ext cx="1397001" cy="952752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确定窗函数与N</a:t>
              </a:r>
            </a:p>
          </p:txBody>
        </p:sp>
        <p:sp>
          <p:nvSpPr>
            <p:cNvPr id="147" name="求理想冲激响应"/>
            <p:cNvSpPr/>
            <p:nvPr/>
          </p:nvSpPr>
          <p:spPr>
            <a:xfrm>
              <a:off x="4033803" y="345927"/>
              <a:ext cx="1397001" cy="952752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求理想冲激响应</a:t>
              </a:r>
            </a:p>
          </p:txBody>
        </p:sp>
        <p:sp>
          <p:nvSpPr>
            <p:cNvPr id="148" name="计算所得冲激响应"/>
            <p:cNvSpPr/>
            <p:nvPr/>
          </p:nvSpPr>
          <p:spPr>
            <a:xfrm>
              <a:off x="5789837" y="345927"/>
              <a:ext cx="1397001" cy="952752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计算所得冲激响应</a:t>
              </a:r>
            </a:p>
          </p:txBody>
        </p:sp>
        <p:sp>
          <p:nvSpPr>
            <p:cNvPr id="149" name="验证所得频率响应"/>
            <p:cNvSpPr/>
            <p:nvPr/>
          </p:nvSpPr>
          <p:spPr>
            <a:xfrm>
              <a:off x="7545870" y="360429"/>
              <a:ext cx="1397001" cy="952752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验证所得频率响应</a:t>
              </a:r>
            </a:p>
          </p:txBody>
        </p:sp>
        <p:sp>
          <p:nvSpPr>
            <p:cNvPr id="150" name="Line"/>
            <p:cNvSpPr/>
            <p:nvPr/>
          </p:nvSpPr>
          <p:spPr>
            <a:xfrm>
              <a:off x="3677963" y="836804"/>
              <a:ext cx="3526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5433996" y="822303"/>
              <a:ext cx="35264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" name="Line"/>
            <p:cNvSpPr/>
            <p:nvPr/>
          </p:nvSpPr>
          <p:spPr>
            <a:xfrm>
              <a:off x="7190030" y="822303"/>
              <a:ext cx="3526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3" name="Line"/>
            <p:cNvSpPr/>
            <p:nvPr/>
          </p:nvSpPr>
          <p:spPr>
            <a:xfrm flipV="1">
              <a:off x="2976270" y="1306729"/>
              <a:ext cx="1" cy="9527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4" name="Line"/>
            <p:cNvSpPr/>
            <p:nvPr/>
          </p:nvSpPr>
          <p:spPr>
            <a:xfrm>
              <a:off x="2962786" y="2255282"/>
              <a:ext cx="52950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5" name="Line"/>
            <p:cNvSpPr/>
            <p:nvPr/>
          </p:nvSpPr>
          <p:spPr>
            <a:xfrm flipV="1">
              <a:off x="8244370" y="1310927"/>
              <a:ext cx="1" cy="944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6" name="Line"/>
            <p:cNvSpPr/>
            <p:nvPr/>
          </p:nvSpPr>
          <p:spPr>
            <a:xfrm>
              <a:off x="1471251" y="836804"/>
              <a:ext cx="81707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7" name="设计指标"/>
            <p:cNvSpPr txBox="1"/>
            <p:nvPr/>
          </p:nvSpPr>
          <p:spPr>
            <a:xfrm>
              <a:off x="-1" y="576454"/>
              <a:ext cx="13335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/>
                <a:t>设计指标</a:t>
              </a:r>
            </a:p>
          </p:txBody>
        </p:sp>
        <p:sp>
          <p:nvSpPr>
            <p:cNvPr id="158" name="调整滤波器参数"/>
            <p:cNvSpPr txBox="1"/>
            <p:nvPr/>
          </p:nvSpPr>
          <p:spPr>
            <a:xfrm>
              <a:off x="4385070" y="2179120"/>
              <a:ext cx="22479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/>
                <a:t>调整滤波器参数</a:t>
              </a:r>
            </a:p>
          </p:txBody>
        </p:sp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724" y="0"/>
              <a:ext cx="680782" cy="307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4"/>
            <a:srcRect r="74751"/>
            <a:stretch>
              <a:fillRect/>
            </a:stretch>
          </p:blipFill>
          <p:spPr>
            <a:xfrm>
              <a:off x="6186315" y="1317"/>
              <a:ext cx="604092" cy="324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1841" y="1317"/>
              <a:ext cx="817074" cy="304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所得滤波器"/>
            <p:cNvSpPr txBox="1"/>
            <p:nvPr/>
          </p:nvSpPr>
          <p:spPr>
            <a:xfrm>
              <a:off x="9447599" y="561953"/>
              <a:ext cx="16383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/>
                <a:t>所得滤波器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845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846" name="5.6.1 直接型结构（卷积型，横截型）"/>
          <p:cNvSpPr txBox="1"/>
          <p:nvPr/>
        </p:nvSpPr>
        <p:spPr>
          <a:xfrm>
            <a:off x="148926" y="951992"/>
            <a:ext cx="55632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5.6.1 直接型结构（卷积型，横截型）</a:t>
            </a: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511521"/>
            <a:ext cx="5802577" cy="996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4" y="2865498"/>
            <a:ext cx="8350290" cy="132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74" y="5249550"/>
            <a:ext cx="8350290" cy="1393619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Line"/>
          <p:cNvSpPr/>
          <p:nvPr/>
        </p:nvSpPr>
        <p:spPr>
          <a:xfrm flipV="1">
            <a:off x="4513349" y="4370639"/>
            <a:ext cx="1" cy="695067"/>
          </a:xfrm>
          <a:prstGeom prst="line">
            <a:avLst/>
          </a:pr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转置"/>
          <p:cNvSpPr txBox="1"/>
          <p:nvPr/>
        </p:nvSpPr>
        <p:spPr>
          <a:xfrm>
            <a:off x="4817526" y="4332539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转置</a:t>
            </a:r>
          </a:p>
        </p:txBody>
      </p:sp>
      <p:sp>
        <p:nvSpPr>
          <p:cNvPr id="852" name="根据数学模型化流图"/>
          <p:cNvSpPr txBox="1"/>
          <p:nvPr/>
        </p:nvSpPr>
        <p:spPr>
          <a:xfrm>
            <a:off x="6605176" y="1724048"/>
            <a:ext cx="3086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根据数学模型化流图</a:t>
            </a:r>
          </a:p>
        </p:txBody>
      </p:sp>
      <p:sp>
        <p:nvSpPr>
          <p:cNvPr id="853" name="简单直观"/>
          <p:cNvSpPr txBox="1"/>
          <p:nvPr/>
        </p:nvSpPr>
        <p:spPr>
          <a:xfrm>
            <a:off x="451240" y="7637471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简单直观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" grpId="1" animBg="1" advAuto="0"/>
      <p:bldP spid="847" grpId="2" animBg="1" advAuto="0"/>
      <p:bldP spid="848" grpId="4" animBg="1" advAuto="0"/>
      <p:bldP spid="849" grpId="7" animBg="1" advAuto="0"/>
      <p:bldP spid="850" grpId="6" animBg="1" advAuto="0"/>
      <p:bldP spid="851" grpId="5" animBg="1" advAuto="0"/>
      <p:bldP spid="852" grpId="3" animBg="1" advAuto="0"/>
      <p:bldP spid="853" grpId="8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856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857" name="5.6.2 级联型结构"/>
          <p:cNvSpPr txBox="1"/>
          <p:nvPr/>
        </p:nvSpPr>
        <p:spPr>
          <a:xfrm>
            <a:off x="148926" y="951992"/>
            <a:ext cx="25914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5.6.2 级联型结构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53" y="1511521"/>
            <a:ext cx="7232258" cy="1070872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实系数多项式分解"/>
          <p:cNvSpPr txBox="1"/>
          <p:nvPr/>
        </p:nvSpPr>
        <p:spPr>
          <a:xfrm>
            <a:off x="8215673" y="1761207"/>
            <a:ext cx="275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实系数多项式分解</a:t>
            </a:r>
          </a:p>
        </p:txBody>
      </p:sp>
      <p:pic>
        <p:nvPicPr>
          <p:cNvPr id="8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6" y="3396161"/>
            <a:ext cx="9857164" cy="195383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（1）系统零点单独控制…"/>
          <p:cNvSpPr txBox="1"/>
          <p:nvPr/>
        </p:nvSpPr>
        <p:spPr>
          <a:xfrm>
            <a:off x="483451" y="6256039"/>
            <a:ext cx="36916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（1）系统零点单独控制</a:t>
            </a:r>
          </a:p>
          <a:p>
            <a:pPr algn="l">
              <a:defRPr sz="2600"/>
            </a:pPr>
            <a:r>
              <a:t>（2）子系统组合灵活</a:t>
            </a:r>
          </a:p>
        </p:txBody>
      </p:sp>
      <p:sp>
        <p:nvSpPr>
          <p:cNvPr id="862" name="Line"/>
          <p:cNvSpPr/>
          <p:nvPr/>
        </p:nvSpPr>
        <p:spPr>
          <a:xfrm>
            <a:off x="4561058" y="2417807"/>
            <a:ext cx="3067700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基本二阶节"/>
          <p:cNvSpPr txBox="1"/>
          <p:nvPr/>
        </p:nvSpPr>
        <p:spPr>
          <a:xfrm>
            <a:off x="5073365" y="2540069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基本二阶节</a:t>
            </a:r>
          </a:p>
        </p:txBody>
      </p:sp>
      <p:sp>
        <p:nvSpPr>
          <p:cNvPr id="864" name="优点："/>
          <p:cNvSpPr txBox="1"/>
          <p:nvPr/>
        </p:nvSpPr>
        <p:spPr>
          <a:xfrm>
            <a:off x="368876" y="5686210"/>
            <a:ext cx="110286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>
                <a:solidFill>
                  <a:srgbClr val="FF0000"/>
                </a:solidFill>
              </a:rPr>
              <a:t>优点：</a:t>
            </a:r>
          </a:p>
        </p:txBody>
      </p:sp>
      <p:sp>
        <p:nvSpPr>
          <p:cNvPr id="865" name="缺点："/>
          <p:cNvSpPr txBox="1"/>
          <p:nvPr/>
        </p:nvSpPr>
        <p:spPr>
          <a:xfrm>
            <a:off x="368876" y="7536441"/>
            <a:ext cx="110286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>
                <a:solidFill>
                  <a:srgbClr val="FF0000"/>
                </a:solidFill>
              </a:rPr>
              <a:t>缺点：</a:t>
            </a:r>
          </a:p>
        </p:txBody>
      </p:sp>
      <p:sp>
        <p:nvSpPr>
          <p:cNvPr id="866" name="（1）系数个数多…"/>
          <p:cNvSpPr txBox="1"/>
          <p:nvPr/>
        </p:nvSpPr>
        <p:spPr>
          <a:xfrm>
            <a:off x="483451" y="8092212"/>
            <a:ext cx="270108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dirty="0"/>
              <a:t>（1）系数个数多</a:t>
            </a:r>
          </a:p>
          <a:p>
            <a:pPr algn="l">
              <a:defRPr sz="2600"/>
            </a:pPr>
            <a:r>
              <a:rPr dirty="0"/>
              <a:t>（2）运算量大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1" animBg="1" advAuto="0"/>
      <p:bldP spid="858" grpId="2" animBg="1" advAuto="0"/>
      <p:bldP spid="859" grpId="3" animBg="1" advAuto="0"/>
      <p:bldP spid="860" grpId="6" animBg="1" advAuto="0"/>
      <p:bldP spid="861" grpId="8" animBg="1" advAuto="0"/>
      <p:bldP spid="862" grpId="4" animBg="1" advAuto="0"/>
      <p:bldP spid="863" grpId="5" animBg="1" advAuto="0"/>
      <p:bldP spid="864" grpId="7" animBg="1" advAuto="0"/>
      <p:bldP spid="865" grpId="9" animBg="1" advAuto="0"/>
      <p:bldP spid="866" grpId="1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869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870" name="5.6.3 频率取样型结构"/>
          <p:cNvSpPr txBox="1"/>
          <p:nvPr/>
        </p:nvSpPr>
        <p:spPr>
          <a:xfrm>
            <a:off x="148926" y="951992"/>
            <a:ext cx="32518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5.6.3 频率取样型结构</a:t>
            </a: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53" y="1511521"/>
            <a:ext cx="8284411" cy="908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18" y="2644181"/>
            <a:ext cx="3719699" cy="95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Image" descr="Image"/>
          <p:cNvPicPr>
            <a:picLocks noChangeAspect="1"/>
          </p:cNvPicPr>
          <p:nvPr/>
        </p:nvPicPr>
        <p:blipFill>
          <a:blip r:embed="rId4"/>
          <a:srcRect t="8996"/>
          <a:stretch>
            <a:fillRect/>
          </a:stretch>
        </p:blipFill>
        <p:spPr>
          <a:xfrm>
            <a:off x="6938027" y="2889805"/>
            <a:ext cx="3385770" cy="1404325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其中"/>
          <p:cNvSpPr txBox="1"/>
          <p:nvPr/>
        </p:nvSpPr>
        <p:spPr>
          <a:xfrm>
            <a:off x="5725044" y="2793925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其中</a:t>
            </a:r>
          </a:p>
        </p:txBody>
      </p:sp>
      <p:sp>
        <p:nvSpPr>
          <p:cNvPr id="875" name="Line"/>
          <p:cNvSpPr/>
          <p:nvPr/>
        </p:nvSpPr>
        <p:spPr>
          <a:xfrm>
            <a:off x="1841158" y="3675834"/>
            <a:ext cx="368505" cy="1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>
            <a:off x="2225838" y="3675834"/>
            <a:ext cx="93799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>
            <a:off x="3254716" y="3675834"/>
            <a:ext cx="1681152" cy="1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常数"/>
          <p:cNvSpPr txBox="1"/>
          <p:nvPr/>
        </p:nvSpPr>
        <p:spPr>
          <a:xfrm>
            <a:off x="1387506" y="3955604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solidFill>
                  <a:srgbClr val="0433FF"/>
                </a:solidFill>
              </a:defRPr>
            </a:lvl1pPr>
          </a:lstStyle>
          <a:p>
            <a:r>
              <a:rPr dirty="0"/>
              <a:t>常数</a:t>
            </a:r>
          </a:p>
        </p:txBody>
      </p:sp>
      <p:sp>
        <p:nvSpPr>
          <p:cNvPr id="879" name="FIR"/>
          <p:cNvSpPr txBox="1"/>
          <p:nvPr/>
        </p:nvSpPr>
        <p:spPr>
          <a:xfrm>
            <a:off x="2307486" y="3993704"/>
            <a:ext cx="6099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solidFill>
                  <a:srgbClr val="FF2600"/>
                </a:solidFill>
              </a:defRPr>
            </a:lvl1pPr>
          </a:lstStyle>
          <a:p>
            <a:r>
              <a:rPr dirty="0"/>
              <a:t>FIR</a:t>
            </a:r>
          </a:p>
        </p:txBody>
      </p:sp>
      <p:sp>
        <p:nvSpPr>
          <p:cNvPr id="880" name="N个一阶节并联"/>
          <p:cNvSpPr txBox="1"/>
          <p:nvPr/>
        </p:nvSpPr>
        <p:spPr>
          <a:xfrm>
            <a:off x="3255955" y="3955604"/>
            <a:ext cx="233390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>
                <a:solidFill>
                  <a:srgbClr val="00F900"/>
                </a:solidFill>
              </a:defRPr>
            </a:lvl1pPr>
          </a:lstStyle>
          <a:p>
            <a:r>
              <a:rPr dirty="0"/>
              <a:t>N个一阶节并联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261" y="4941465"/>
            <a:ext cx="7855206" cy="477502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784374C-3503-4410-AD17-B6BF43B61BA7}"/>
                  </a:ext>
                </a:extLst>
              </p14:cNvPr>
              <p14:cNvContentPartPr/>
              <p14:nvPr/>
            </p14:nvContentPartPr>
            <p14:xfrm>
              <a:off x="9835560" y="2153880"/>
              <a:ext cx="3169240" cy="2406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784374C-3503-4410-AD17-B6BF43B61B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26200" y="2144520"/>
                <a:ext cx="3187961" cy="242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1" animBg="1" advAuto="0"/>
      <p:bldP spid="871" grpId="2" animBg="1" advAuto="0"/>
      <p:bldP spid="872" grpId="3" animBg="1" advAuto="0"/>
      <p:bldP spid="873" grpId="5" animBg="1" advAuto="0"/>
      <p:bldP spid="874" grpId="4" animBg="1" advAuto="0"/>
      <p:bldP spid="875" grpId="6" animBg="1" advAuto="0"/>
      <p:bldP spid="876" grpId="8" animBg="1" advAuto="0"/>
      <p:bldP spid="877" grpId="10" animBg="1" advAuto="0"/>
      <p:bldP spid="878" grpId="7" animBg="1" advAuto="0"/>
      <p:bldP spid="879" grpId="9" animBg="1" advAuto="0"/>
      <p:bldP spid="880" grpId="11" animBg="1" advAuto="0"/>
      <p:bldP spid="881" grpId="1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884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885" name="5.6.3 频率取样型结构"/>
          <p:cNvSpPr txBox="1"/>
          <p:nvPr/>
        </p:nvSpPr>
        <p:spPr>
          <a:xfrm>
            <a:off x="148926" y="951992"/>
            <a:ext cx="32518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5.6.3 频率取样型结构</a:t>
            </a:r>
          </a:p>
        </p:txBody>
      </p:sp>
      <p:sp>
        <p:nvSpPr>
          <p:cNvPr id="886" name="梳状滤波器"/>
          <p:cNvSpPr txBox="1"/>
          <p:nvPr/>
        </p:nvSpPr>
        <p:spPr>
          <a:xfrm>
            <a:off x="4127974" y="1826852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梳状滤波器</a:t>
            </a:r>
          </a:p>
        </p:txBody>
      </p:sp>
      <p:pic>
        <p:nvPicPr>
          <p:cNvPr id="8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1" y="1672571"/>
            <a:ext cx="3700084" cy="82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" y="3580695"/>
            <a:ext cx="4281376" cy="187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4" y="5686859"/>
            <a:ext cx="3899597" cy="1914794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在z＝0处有N阶极点…"/>
          <p:cNvSpPr txBox="1"/>
          <p:nvPr/>
        </p:nvSpPr>
        <p:spPr>
          <a:xfrm>
            <a:off x="164314" y="2454061"/>
            <a:ext cx="36872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在z＝0处有N阶极点</a:t>
            </a:r>
          </a:p>
          <a:p>
            <a: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在单位圆均匀分布N个零点</a:t>
            </a:r>
            <a:endParaRPr dirty="0"/>
          </a:p>
        </p:txBody>
      </p:sp>
      <p:pic>
        <p:nvPicPr>
          <p:cNvPr id="8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68" y="1578063"/>
            <a:ext cx="1712949" cy="101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Image" descr="Image"/>
          <p:cNvPicPr>
            <a:picLocks noChangeAspect="1"/>
          </p:cNvPicPr>
          <p:nvPr/>
        </p:nvPicPr>
        <p:blipFill>
          <a:blip r:embed="rId6"/>
          <a:srcRect t="43660"/>
          <a:stretch>
            <a:fillRect/>
          </a:stretch>
        </p:blipFill>
        <p:spPr>
          <a:xfrm>
            <a:off x="9579241" y="1652425"/>
            <a:ext cx="3385770" cy="869401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无耗并联谐振器"/>
          <p:cNvSpPr txBox="1"/>
          <p:nvPr/>
        </p:nvSpPr>
        <p:spPr>
          <a:xfrm>
            <a:off x="6998192" y="2663611"/>
            <a:ext cx="2247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无耗并联谐振器</a:t>
            </a:r>
            <a:endParaRPr dirty="0"/>
          </a:p>
        </p:txBody>
      </p:sp>
      <p:pic>
        <p:nvPicPr>
          <p:cNvPr id="8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170" y="4522017"/>
            <a:ext cx="6168371" cy="709565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每个并联之路包含一个单位圆上的极点…"/>
          <p:cNvSpPr txBox="1"/>
          <p:nvPr/>
        </p:nvSpPr>
        <p:spPr>
          <a:xfrm>
            <a:off x="6693392" y="3516106"/>
            <a:ext cx="543738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每个并联</a:t>
            </a:r>
            <a:r>
              <a:rPr lang="zh-CN" altLang="en-US" dirty="0"/>
              <a:t>支</a:t>
            </a:r>
            <a:r>
              <a:rPr dirty="0"/>
              <a:t>路包含一个单位圆上的极点</a:t>
            </a:r>
          </a:p>
          <a:p>
            <a:pPr algn="l" defTabSz="457200">
              <a:defRPr sz="24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与梳</a:t>
            </a:r>
            <a:r>
              <a:rPr lang="zh-CN" altLang="en-US" dirty="0"/>
              <a:t>状</a:t>
            </a:r>
            <a:r>
              <a:rPr dirty="0"/>
              <a:t>滤波器相互抵消</a:t>
            </a:r>
          </a:p>
        </p:txBody>
      </p:sp>
      <p:sp>
        <p:nvSpPr>
          <p:cNvPr id="896" name="实际中，有限字长实现造成零点、极点位置偏差，无法完全对消，造成不稳定"/>
          <p:cNvSpPr txBox="1"/>
          <p:nvPr/>
        </p:nvSpPr>
        <p:spPr>
          <a:xfrm>
            <a:off x="6710717" y="5888556"/>
            <a:ext cx="57696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实际中，有限字长实现造成零点、极点位置偏差，无法完全对消，造成不稳定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5" grpId="1" animBg="1" advAuto="0"/>
      <p:bldP spid="886" grpId="3" animBg="1" advAuto="0"/>
      <p:bldP spid="887" grpId="2" animBg="1" advAuto="0"/>
      <p:bldP spid="888" grpId="5" animBg="1" advAuto="0"/>
      <p:bldP spid="889" grpId="6" animBg="1" advAuto="0"/>
      <p:bldP spid="890" grpId="4" build="p" bldLvl="5" animBg="1" advAuto="0"/>
      <p:bldP spid="891" grpId="7" animBg="1" advAuto="0"/>
      <p:bldP spid="892" grpId="9" animBg="1" advAuto="0"/>
      <p:bldP spid="893" grpId="8" animBg="1" advAuto="0"/>
      <p:bldP spid="894" grpId="11" animBg="1" advAuto="0"/>
      <p:bldP spid="895" grpId="10" animBg="1" advAuto="0"/>
      <p:bldP spid="896" grpId="1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899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900" name="5.6.3 频率取样型结构"/>
          <p:cNvSpPr txBox="1"/>
          <p:nvPr/>
        </p:nvSpPr>
        <p:spPr>
          <a:xfrm>
            <a:off x="148926" y="951992"/>
            <a:ext cx="32518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5.6.3 频率取样型结构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502" y="1002986"/>
            <a:ext cx="5127375" cy="3908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72" y="3846915"/>
            <a:ext cx="5979122" cy="1166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28" y="5240705"/>
            <a:ext cx="4501583" cy="1295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82" y="7072405"/>
            <a:ext cx="3613057" cy="586016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其中"/>
          <p:cNvSpPr txBox="1"/>
          <p:nvPr/>
        </p:nvSpPr>
        <p:spPr>
          <a:xfrm>
            <a:off x="447116" y="7079662"/>
            <a:ext cx="7747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其中</a:t>
            </a:r>
          </a:p>
        </p:txBody>
      </p:sp>
      <p:sp>
        <p:nvSpPr>
          <p:cNvPr id="906" name="Rectangle"/>
          <p:cNvSpPr/>
          <p:nvPr/>
        </p:nvSpPr>
        <p:spPr>
          <a:xfrm>
            <a:off x="2632275" y="4014627"/>
            <a:ext cx="343104" cy="469901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7" name="Rectangle"/>
          <p:cNvSpPr/>
          <p:nvPr/>
        </p:nvSpPr>
        <p:spPr>
          <a:xfrm>
            <a:off x="4975280" y="4512041"/>
            <a:ext cx="220745" cy="40919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11" name="Group"/>
          <p:cNvGrpSpPr/>
          <p:nvPr/>
        </p:nvGrpSpPr>
        <p:grpSpPr>
          <a:xfrm>
            <a:off x="357983" y="2937124"/>
            <a:ext cx="2344765" cy="571501"/>
            <a:chOff x="0" y="-38099"/>
            <a:chExt cx="2344763" cy="571500"/>
          </a:xfrm>
        </p:grpSpPr>
        <p:pic>
          <p:nvPicPr>
            <p:cNvPr id="90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291" y="69849"/>
              <a:ext cx="647701" cy="30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9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2163" y="69849"/>
              <a:ext cx="482601" cy="30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0" name="用        替换"/>
            <p:cNvSpPr txBox="1"/>
            <p:nvPr/>
          </p:nvSpPr>
          <p:spPr>
            <a:xfrm>
              <a:off x="0" y="-38100"/>
              <a:ext cx="1839265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用        替换</a:t>
              </a:r>
            </a:p>
          </p:txBody>
        </p:sp>
      </p:grpSp>
      <p:pic>
        <p:nvPicPr>
          <p:cNvPr id="91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536" y="5976141"/>
            <a:ext cx="4791904" cy="506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1075" y="6594250"/>
            <a:ext cx="5908256" cy="482233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零极点向圆内移动，位于半径为r的圆上"/>
          <p:cNvSpPr txBox="1"/>
          <p:nvPr/>
        </p:nvSpPr>
        <p:spPr>
          <a:xfrm>
            <a:off x="6924309" y="5157862"/>
            <a:ext cx="583765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零极点向圆内移动，位于半径为r的圆上</a:t>
            </a:r>
          </a:p>
        </p:txBody>
      </p:sp>
      <p:sp>
        <p:nvSpPr>
          <p:cNvPr id="915" name="r为修正半径"/>
          <p:cNvSpPr txBox="1"/>
          <p:nvPr/>
        </p:nvSpPr>
        <p:spPr>
          <a:xfrm>
            <a:off x="3125291" y="2937124"/>
            <a:ext cx="187525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2600"/>
                </a:solidFill>
              </a:defRPr>
            </a:lvl1pPr>
          </a:lstStyle>
          <a:p>
            <a:r>
              <a:t>r为修正半径</a:t>
            </a:r>
          </a:p>
        </p:txBody>
      </p:sp>
      <p:sp>
        <p:nvSpPr>
          <p:cNvPr id="916" name="Circle"/>
          <p:cNvSpPr/>
          <p:nvPr/>
        </p:nvSpPr>
        <p:spPr>
          <a:xfrm>
            <a:off x="8726313" y="1917405"/>
            <a:ext cx="2306664" cy="2314128"/>
          </a:xfrm>
          <a:prstGeom prst="ellips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7" name="Oval"/>
          <p:cNvSpPr/>
          <p:nvPr/>
        </p:nvSpPr>
        <p:spPr>
          <a:xfrm>
            <a:off x="9037408" y="2249488"/>
            <a:ext cx="1736211" cy="1675362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20" name="Group"/>
          <p:cNvGrpSpPr/>
          <p:nvPr/>
        </p:nvGrpSpPr>
        <p:grpSpPr>
          <a:xfrm>
            <a:off x="337020" y="1432374"/>
            <a:ext cx="4684491" cy="1166459"/>
            <a:chOff x="0" y="0"/>
            <a:chExt cx="4684490" cy="1166458"/>
          </a:xfrm>
        </p:grpSpPr>
        <p:pic>
          <p:nvPicPr>
            <p:cNvPr id="918" name="Image" descr="Image"/>
            <p:cNvPicPr>
              <a:picLocks noChangeAspect="1"/>
            </p:cNvPicPr>
            <p:nvPr/>
          </p:nvPicPr>
          <p:blipFill>
            <a:blip r:embed="rId10"/>
            <a:srcRect l="55247"/>
            <a:stretch>
              <a:fillRect/>
            </a:stretch>
          </p:blipFill>
          <p:spPr>
            <a:xfrm>
              <a:off x="976997" y="206490"/>
              <a:ext cx="3707494" cy="908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9" name="Image" descr="Image"/>
            <p:cNvPicPr>
              <a:picLocks noChangeAspect="1"/>
            </p:cNvPicPr>
            <p:nvPr/>
          </p:nvPicPr>
          <p:blipFill>
            <a:blip r:embed="rId3"/>
            <a:srcRect r="83835"/>
            <a:stretch>
              <a:fillRect/>
            </a:stretch>
          </p:blipFill>
          <p:spPr>
            <a:xfrm>
              <a:off x="0" y="0"/>
              <a:ext cx="966480" cy="1166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" grpId="2" animBg="1" advAuto="0"/>
      <p:bldP spid="902" grpId="10" animBg="1" advAuto="0"/>
      <p:bldP spid="903" grpId="13" animBg="1" advAuto="0"/>
      <p:bldP spid="904" grpId="15" animBg="1" advAuto="0"/>
      <p:bldP spid="905" grpId="14" animBg="1" advAuto="0"/>
      <p:bldP spid="906" grpId="11" animBg="1" advAuto="0"/>
      <p:bldP spid="907" grpId="12" animBg="1" advAuto="0"/>
      <p:bldP spid="911" grpId="4" animBg="1" advAuto="0"/>
      <p:bldP spid="912" grpId="8" animBg="1" advAuto="0"/>
      <p:bldP spid="913" grpId="9" animBg="1" advAuto="0"/>
      <p:bldP spid="914" grpId="7" animBg="1" advAuto="0"/>
      <p:bldP spid="915" grpId="5" animBg="1" advAuto="0"/>
      <p:bldP spid="916" grpId="3" animBg="1" advAuto="0"/>
      <p:bldP spid="917" grpId="6" animBg="1" advAuto="0"/>
      <p:bldP spid="920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977" y="5066845"/>
            <a:ext cx="7586847" cy="4611891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924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925" name="5.6.3 频率取样型结构"/>
          <p:cNvSpPr txBox="1"/>
          <p:nvPr/>
        </p:nvSpPr>
        <p:spPr>
          <a:xfrm>
            <a:off x="148926" y="951992"/>
            <a:ext cx="325186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5.6.3 频率取样型结构</a:t>
            </a:r>
          </a:p>
        </p:txBody>
      </p:sp>
      <p:sp>
        <p:nvSpPr>
          <p:cNvPr id="926" name="优点：…"/>
          <p:cNvSpPr txBox="1"/>
          <p:nvPr/>
        </p:nvSpPr>
        <p:spPr>
          <a:xfrm>
            <a:off x="229545" y="1459705"/>
            <a:ext cx="7745822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26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优点：</a:t>
            </a:r>
          </a:p>
          <a:p>
            <a:pPr algn="l" defTabSz="457200">
              <a:lnSpc>
                <a:spcPct val="15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1、适用于实现窄带滤波器，计算量小</a:t>
            </a:r>
          </a:p>
          <a:p>
            <a:pPr algn="l" defTabSz="457200">
              <a:lnSpc>
                <a:spcPct val="15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2、系数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dirty="0"/>
              <a:t>(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/>
              <a:t>) 就是滤波器在                处的响应</a:t>
            </a:r>
          </a:p>
          <a:p>
            <a:pPr algn="l" defTabSz="457200">
              <a:lnSpc>
                <a:spcPct val="15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3、控制滤波器的频响很方便</a:t>
            </a:r>
          </a:p>
          <a:p>
            <a:pPr algn="l" defTabSz="457200">
              <a:lnSpc>
                <a:spcPct val="150000"/>
              </a:lnSpc>
              <a:defRPr sz="26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缺点：</a:t>
            </a:r>
          </a:p>
          <a:p>
            <a:pPr algn="l" defTabSz="457200">
              <a:lnSpc>
                <a:spcPct val="15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1、系数量化后，极点、零点位置改变，无法抵消。 </a:t>
            </a:r>
          </a:p>
          <a:p>
            <a:pPr algn="l" defTabSz="457200">
              <a:lnSpc>
                <a:spcPct val="150000"/>
              </a:lnSpc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2、复数乘法多</a:t>
            </a:r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56" y="2992988"/>
            <a:ext cx="1295401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62970" y="84688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思考：可否先实现极点网络？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930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931" name="5.6.5 线性相位FIR 数字滤波器的系统结构"/>
          <p:cNvSpPr txBox="1"/>
          <p:nvPr/>
        </p:nvSpPr>
        <p:spPr>
          <a:xfrm>
            <a:off x="148926" y="951992"/>
            <a:ext cx="615068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/>
              <a:t>5.6.5 线性相位FIR 数字滤波器的系统结构</a:t>
            </a:r>
          </a:p>
        </p:txBody>
      </p:sp>
      <p:sp>
        <p:nvSpPr>
          <p:cNvPr id="932" name="线性相位FIR数字滤波器具有良好的对称特性…"/>
          <p:cNvSpPr txBox="1"/>
          <p:nvPr/>
        </p:nvSpPr>
        <p:spPr>
          <a:xfrm>
            <a:off x="148926" y="1514281"/>
            <a:ext cx="664532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线性相位FIR数字滤波器具有良好的对称特性</a:t>
            </a:r>
          </a:p>
          <a:p>
            <a:pPr algn="l">
              <a:defRPr sz="2600"/>
            </a:pPr>
            <a:r>
              <a:rPr dirty="0"/>
              <a:t>利用对称性，进一步简化滤波器实现结构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8" y="3042500"/>
            <a:ext cx="2892112" cy="10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92" y="3049347"/>
            <a:ext cx="4143782" cy="10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3" y="4194192"/>
            <a:ext cx="7090535" cy="10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92" y="5447484"/>
            <a:ext cx="44196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1）N为偶数："/>
          <p:cNvSpPr txBox="1"/>
          <p:nvPr/>
        </p:nvSpPr>
        <p:spPr>
          <a:xfrm>
            <a:off x="103401" y="2475240"/>
            <a:ext cx="218729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t>1）N为偶数：</a:t>
            </a:r>
          </a:p>
        </p:txBody>
      </p:sp>
      <p:sp>
        <p:nvSpPr>
          <p:cNvPr id="938" name="奇对称时取“－”…"/>
          <p:cNvSpPr txBox="1"/>
          <p:nvPr/>
        </p:nvSpPr>
        <p:spPr>
          <a:xfrm>
            <a:off x="5763453" y="5473427"/>
            <a:ext cx="244419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奇对称时取“－”</a:t>
            </a:r>
          </a:p>
          <a:p>
            <a:pPr>
              <a:defRPr sz="2600"/>
            </a:pPr>
            <a:r>
              <a:t>偶对称时取“＋”</a:t>
            </a:r>
          </a:p>
        </p:txBody>
      </p:sp>
      <p:pic>
        <p:nvPicPr>
          <p:cNvPr id="93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60" y="6605542"/>
            <a:ext cx="8436481" cy="3078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5" name="Group"/>
          <p:cNvGrpSpPr/>
          <p:nvPr/>
        </p:nvGrpSpPr>
        <p:grpSpPr>
          <a:xfrm>
            <a:off x="3897349" y="7610040"/>
            <a:ext cx="5628017" cy="444776"/>
            <a:chOff x="0" y="0"/>
            <a:chExt cx="5628016" cy="444774"/>
          </a:xfrm>
        </p:grpSpPr>
        <p:pic>
          <p:nvPicPr>
            <p:cNvPr id="94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0540" y="63774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8384" y="63774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292" y="63774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3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3774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4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9513" y="0"/>
              <a:ext cx="368504" cy="285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48" name="Group"/>
          <p:cNvGrpSpPr/>
          <p:nvPr/>
        </p:nvGrpSpPr>
        <p:grpSpPr>
          <a:xfrm>
            <a:off x="9557133" y="7174117"/>
            <a:ext cx="1" cy="1193148"/>
            <a:chOff x="0" y="0"/>
            <a:chExt cx="0" cy="1193146"/>
          </a:xfrm>
        </p:grpSpPr>
        <p:sp>
          <p:nvSpPr>
            <p:cNvPr id="946" name="Line"/>
            <p:cNvSpPr/>
            <p:nvPr/>
          </p:nvSpPr>
          <p:spPr>
            <a:xfrm flipH="1">
              <a:off x="-1" y="0"/>
              <a:ext cx="2" cy="751513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 flipV="1">
              <a:off x="-1" y="554770"/>
              <a:ext cx="2" cy="638377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94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6090" y="1359756"/>
            <a:ext cx="29464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7286" y="1982437"/>
            <a:ext cx="3213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偶数对称："/>
          <p:cNvSpPr txBox="1"/>
          <p:nvPr/>
        </p:nvSpPr>
        <p:spPr>
          <a:xfrm>
            <a:off x="8006755" y="1238250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偶数对称：</a:t>
            </a:r>
          </a:p>
        </p:txBody>
      </p:sp>
      <p:sp>
        <p:nvSpPr>
          <p:cNvPr id="952" name="奇数对称："/>
          <p:cNvSpPr txBox="1"/>
          <p:nvPr/>
        </p:nvSpPr>
        <p:spPr>
          <a:xfrm>
            <a:off x="8006755" y="1876596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奇数对称：</a:t>
            </a:r>
          </a:p>
        </p:txBody>
      </p:sp>
      <p:sp>
        <p:nvSpPr>
          <p:cNvPr id="953" name="与直接型比，乘法器少了一半"/>
          <p:cNvSpPr txBox="1"/>
          <p:nvPr/>
        </p:nvSpPr>
        <p:spPr>
          <a:xfrm>
            <a:off x="8540305" y="5614416"/>
            <a:ext cx="4406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与直接型比，乘法器少了一半</a:t>
            </a:r>
          </a:p>
        </p:txBody>
      </p:sp>
      <p:sp>
        <p:nvSpPr>
          <p:cNvPr id="954" name="Oval"/>
          <p:cNvSpPr/>
          <p:nvPr/>
        </p:nvSpPr>
        <p:spPr>
          <a:xfrm>
            <a:off x="3433087" y="5684375"/>
            <a:ext cx="343104" cy="685584"/>
          </a:xfrm>
          <a:prstGeom prst="ellips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1" animBg="1" advAuto="0"/>
      <p:bldP spid="932" grpId="2" animBg="1" advAuto="0"/>
      <p:bldP spid="933" grpId="8" animBg="1" advAuto="0"/>
      <p:bldP spid="934" grpId="9" animBg="1" advAuto="0"/>
      <p:bldP spid="935" grpId="10" animBg="1" advAuto="0"/>
      <p:bldP spid="936" grpId="11" animBg="1" advAuto="0"/>
      <p:bldP spid="937" grpId="7" animBg="1" advAuto="0"/>
      <p:bldP spid="938" grpId="13" animBg="1" advAuto="0"/>
      <p:bldP spid="939" grpId="15" animBg="1" advAuto="0"/>
      <p:bldP spid="945" grpId="16" animBg="1" advAuto="0"/>
      <p:bldP spid="948" grpId="17" animBg="1" advAuto="0"/>
      <p:bldP spid="949" grpId="4" animBg="1" advAuto="0"/>
      <p:bldP spid="950" grpId="6" animBg="1" advAuto="0"/>
      <p:bldP spid="951" grpId="3" animBg="1" advAuto="0"/>
      <p:bldP spid="952" grpId="5" animBg="1" advAuto="0"/>
      <p:bldP spid="953" grpId="14" animBg="1" advAuto="0"/>
      <p:bldP spid="954" grpId="1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8" y="2882660"/>
            <a:ext cx="3213101" cy="1278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160" y="3007093"/>
            <a:ext cx="7355640" cy="1272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7" y="5718636"/>
            <a:ext cx="10648486" cy="3595002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960" name="5.6 FIR滤波器的实现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5.6 FIR滤波器的实现结构</a:t>
            </a:r>
          </a:p>
        </p:txBody>
      </p:sp>
      <p:sp>
        <p:nvSpPr>
          <p:cNvPr id="961" name="5.6.5 线性相位FIR 数字滤波器的系统结构"/>
          <p:cNvSpPr txBox="1"/>
          <p:nvPr/>
        </p:nvSpPr>
        <p:spPr>
          <a:xfrm>
            <a:off x="148926" y="986391"/>
            <a:ext cx="61090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/>
              <a:t>5.6.5 线性相位FIR数字滤波器的系统结构</a:t>
            </a:r>
          </a:p>
        </p:txBody>
      </p:sp>
      <p:sp>
        <p:nvSpPr>
          <p:cNvPr id="962" name="线性相位FIR数字滤波器具有良好的对称特性…"/>
          <p:cNvSpPr txBox="1"/>
          <p:nvPr/>
        </p:nvSpPr>
        <p:spPr>
          <a:xfrm>
            <a:off x="148926" y="1468087"/>
            <a:ext cx="664532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线性相位FIR数字滤波器具有良好的对称特性</a:t>
            </a:r>
          </a:p>
          <a:p>
            <a:pPr algn="l">
              <a:defRPr sz="2600"/>
            </a:pPr>
            <a:r>
              <a:rPr dirty="0"/>
              <a:t>利用对称性，进一步简化滤波器实现结构</a:t>
            </a:r>
          </a:p>
        </p:txBody>
      </p:sp>
      <p:sp>
        <p:nvSpPr>
          <p:cNvPr id="963" name="2）N为奇数"/>
          <p:cNvSpPr txBox="1"/>
          <p:nvPr/>
        </p:nvSpPr>
        <p:spPr>
          <a:xfrm>
            <a:off x="217701" y="2411740"/>
            <a:ext cx="18570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433FF"/>
                </a:solidFill>
              </a:defRPr>
            </a:lvl1pPr>
          </a:lstStyle>
          <a:p>
            <a:r>
              <a:rPr dirty="0"/>
              <a:t>2）N为奇数</a:t>
            </a:r>
          </a:p>
        </p:txBody>
      </p:sp>
      <p:sp>
        <p:nvSpPr>
          <p:cNvPr id="964" name="奇对称时取“－”…"/>
          <p:cNvSpPr txBox="1"/>
          <p:nvPr/>
        </p:nvSpPr>
        <p:spPr>
          <a:xfrm>
            <a:off x="9083838" y="4387914"/>
            <a:ext cx="244419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dirty="0"/>
              <a:t>奇对称时取“－”</a:t>
            </a:r>
          </a:p>
          <a:p>
            <a:pPr>
              <a:defRPr sz="2600"/>
            </a:pPr>
            <a:r>
              <a:rPr dirty="0"/>
              <a:t>偶对称时取“＋”</a:t>
            </a:r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090" y="1207356"/>
            <a:ext cx="29464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286" y="1715737"/>
            <a:ext cx="32131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偶数对称："/>
          <p:cNvSpPr txBox="1"/>
          <p:nvPr/>
        </p:nvSpPr>
        <p:spPr>
          <a:xfrm>
            <a:off x="8006755" y="1085850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/>
              <a:t>偶数对称：</a:t>
            </a:r>
          </a:p>
        </p:txBody>
      </p:sp>
      <p:sp>
        <p:nvSpPr>
          <p:cNvPr id="968" name="奇数对称："/>
          <p:cNvSpPr txBox="1"/>
          <p:nvPr/>
        </p:nvSpPr>
        <p:spPr>
          <a:xfrm>
            <a:off x="8006755" y="1609896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rPr dirty="0"/>
              <a:t>奇数对称：</a:t>
            </a:r>
          </a:p>
        </p:txBody>
      </p:sp>
      <p:sp>
        <p:nvSpPr>
          <p:cNvPr id="969" name="与直接型相比…"/>
          <p:cNvSpPr txBox="1"/>
          <p:nvPr/>
        </p:nvSpPr>
        <p:spPr>
          <a:xfrm>
            <a:off x="10080987" y="6301930"/>
            <a:ext cx="242570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 dirty="0"/>
              <a:t>与直接型相比</a:t>
            </a:r>
          </a:p>
          <a:p>
            <a:pPr>
              <a:defRPr sz="2600"/>
            </a:pPr>
            <a:r>
              <a:rPr dirty="0"/>
              <a:t>乘法器少了一半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850" y="4318634"/>
            <a:ext cx="7601960" cy="1243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Image" descr="Image"/>
          <p:cNvPicPr>
            <a:picLocks noChangeAspect="1"/>
          </p:cNvPicPr>
          <p:nvPr/>
        </p:nvPicPr>
        <p:blipFill>
          <a:blip r:embed="rId8"/>
          <a:srcRect t="23529" r="38989"/>
          <a:stretch>
            <a:fillRect/>
          </a:stretch>
        </p:blipFill>
        <p:spPr>
          <a:xfrm>
            <a:off x="3878576" y="4886512"/>
            <a:ext cx="389734" cy="378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6" name="Group"/>
          <p:cNvGrpSpPr/>
          <p:nvPr/>
        </p:nvGrpSpPr>
        <p:grpSpPr>
          <a:xfrm>
            <a:off x="2627866" y="7118043"/>
            <a:ext cx="5888214" cy="406401"/>
            <a:chOff x="0" y="0"/>
            <a:chExt cx="5888212" cy="406400"/>
          </a:xfrm>
        </p:grpSpPr>
        <p:pic>
          <p:nvPicPr>
            <p:cNvPr id="972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3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3119" y="25400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4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0837" y="0"/>
              <a:ext cx="491291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5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923" y="25400"/>
              <a:ext cx="491290" cy="381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9" name="Group"/>
          <p:cNvGrpSpPr/>
          <p:nvPr/>
        </p:nvGrpSpPr>
        <p:grpSpPr>
          <a:xfrm>
            <a:off x="10571698" y="8236392"/>
            <a:ext cx="2044939" cy="584201"/>
            <a:chOff x="0" y="-50799"/>
            <a:chExt cx="2044937" cy="584200"/>
          </a:xfrm>
        </p:grpSpPr>
        <p:sp>
          <p:nvSpPr>
            <p:cNvPr id="977" name="奇对称时"/>
            <p:cNvSpPr txBox="1"/>
            <p:nvPr/>
          </p:nvSpPr>
          <p:spPr>
            <a:xfrm>
              <a:off x="609837" y="-50800"/>
              <a:ext cx="14351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FF2600"/>
                  </a:solidFill>
                </a:defRPr>
              </a:lvl1pPr>
            </a:lstStyle>
            <a:p>
              <a:r>
                <a:t>奇对称时</a:t>
              </a:r>
            </a:p>
          </p:txBody>
        </p:sp>
        <p:sp>
          <p:nvSpPr>
            <p:cNvPr id="978" name="＝0"/>
            <p:cNvSpPr txBox="1"/>
            <p:nvPr/>
          </p:nvSpPr>
          <p:spPr>
            <a:xfrm>
              <a:off x="0" y="-38100"/>
              <a:ext cx="628092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solidFill>
                    <a:srgbClr val="FF2600"/>
                  </a:solidFill>
                </a:defRPr>
              </a:lvl1pPr>
            </a:lstStyle>
            <a:p>
              <a:r>
                <a:t>＝0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2" animBg="1" advAuto="0"/>
      <p:bldP spid="957" grpId="3" animBg="1" advAuto="0"/>
      <p:bldP spid="958" grpId="7" animBg="1" advAuto="0"/>
      <p:bldP spid="963" grpId="1" animBg="1" advAuto="0"/>
      <p:bldP spid="964" grpId="6" animBg="1" advAuto="0"/>
      <p:bldP spid="969" grpId="10" animBg="1" advAuto="0"/>
      <p:bldP spid="970" grpId="4" animBg="1" advAuto="0"/>
      <p:bldP spid="971" grpId="5" animBg="1" advAuto="0"/>
      <p:bldP spid="976" grpId="8" animBg="1" advAuto="0"/>
      <p:bldP spid="979" grpId="9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982" name="IIR与FIR滤波器比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IIR与FIR滤波器比较</a:t>
            </a:r>
          </a:p>
        </p:txBody>
      </p:sp>
      <p:sp>
        <p:nvSpPr>
          <p:cNvPr id="983" name="IIR"/>
          <p:cNvSpPr txBox="1"/>
          <p:nvPr/>
        </p:nvSpPr>
        <p:spPr>
          <a:xfrm>
            <a:off x="373375" y="2189651"/>
            <a:ext cx="48707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IIR</a:t>
            </a:r>
          </a:p>
        </p:txBody>
      </p:sp>
      <p:sp>
        <p:nvSpPr>
          <p:cNvPr id="984" name="FIR"/>
          <p:cNvSpPr txBox="1"/>
          <p:nvPr/>
        </p:nvSpPr>
        <p:spPr>
          <a:xfrm>
            <a:off x="416511" y="3967474"/>
            <a:ext cx="5718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FIR</a:t>
            </a:r>
          </a:p>
        </p:txBody>
      </p:sp>
      <p:sp>
        <p:nvSpPr>
          <p:cNvPr id="985" name="h(n) 长度"/>
          <p:cNvSpPr txBox="1"/>
          <p:nvPr/>
        </p:nvSpPr>
        <p:spPr>
          <a:xfrm>
            <a:off x="1772339" y="999608"/>
            <a:ext cx="141655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h</a:t>
            </a:r>
            <a:r>
              <a:t>(</a:t>
            </a:r>
            <a:r>
              <a:rPr>
                <a:latin typeface="Times"/>
                <a:ea typeface="Times"/>
                <a:cs typeface="Times"/>
                <a:sym typeface="Times"/>
              </a:rPr>
              <a:t>n</a:t>
            </a:r>
            <a:r>
              <a:t>) 长度</a:t>
            </a:r>
          </a:p>
        </p:txBody>
      </p:sp>
      <p:sp>
        <p:nvSpPr>
          <p:cNvPr id="986" name="极点/ 稳定性"/>
          <p:cNvSpPr txBox="1"/>
          <p:nvPr/>
        </p:nvSpPr>
        <p:spPr>
          <a:xfrm>
            <a:off x="6739308" y="999608"/>
            <a:ext cx="194878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极点/ 稳定性</a:t>
            </a:r>
          </a:p>
        </p:txBody>
      </p:sp>
      <p:sp>
        <p:nvSpPr>
          <p:cNvPr id="987" name="适于设计滤波器类型"/>
          <p:cNvSpPr txBox="1"/>
          <p:nvPr/>
        </p:nvSpPr>
        <p:spPr>
          <a:xfrm>
            <a:off x="9758899" y="962905"/>
            <a:ext cx="3086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适于设计滤波器类型</a:t>
            </a:r>
          </a:p>
        </p:txBody>
      </p:sp>
      <p:sp>
        <p:nvSpPr>
          <p:cNvPr id="988" name="幅频特性"/>
          <p:cNvSpPr txBox="1"/>
          <p:nvPr/>
        </p:nvSpPr>
        <p:spPr>
          <a:xfrm>
            <a:off x="1763068" y="5029787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幅频特性</a:t>
            </a:r>
          </a:p>
        </p:txBody>
      </p:sp>
      <p:sp>
        <p:nvSpPr>
          <p:cNvPr id="989" name="相频特性"/>
          <p:cNvSpPr txBox="1"/>
          <p:nvPr/>
        </p:nvSpPr>
        <p:spPr>
          <a:xfrm>
            <a:off x="4545049" y="5029787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相频特性</a:t>
            </a:r>
          </a:p>
        </p:txBody>
      </p:sp>
      <p:sp>
        <p:nvSpPr>
          <p:cNvPr id="990" name="设计方法"/>
          <p:cNvSpPr txBox="1"/>
          <p:nvPr/>
        </p:nvSpPr>
        <p:spPr>
          <a:xfrm>
            <a:off x="7463523" y="5029787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设计方法</a:t>
            </a:r>
          </a:p>
        </p:txBody>
      </p:sp>
      <p:sp>
        <p:nvSpPr>
          <p:cNvPr id="991" name="实现结构"/>
          <p:cNvSpPr txBox="1"/>
          <p:nvPr/>
        </p:nvSpPr>
        <p:spPr>
          <a:xfrm>
            <a:off x="10584400" y="5029787"/>
            <a:ext cx="1435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实现结构</a:t>
            </a:r>
          </a:p>
        </p:txBody>
      </p:sp>
      <p:pic>
        <p:nvPicPr>
          <p:cNvPr id="9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895" y="1116651"/>
            <a:ext cx="6858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的形式"/>
          <p:cNvSpPr txBox="1"/>
          <p:nvPr/>
        </p:nvSpPr>
        <p:spPr>
          <a:xfrm>
            <a:off x="4900059" y="999608"/>
            <a:ext cx="1104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6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的形式</a:t>
            </a:r>
          </a:p>
        </p:txBody>
      </p:sp>
      <p:sp>
        <p:nvSpPr>
          <p:cNvPr id="994" name="IIR"/>
          <p:cNvSpPr txBox="1"/>
          <p:nvPr/>
        </p:nvSpPr>
        <p:spPr>
          <a:xfrm>
            <a:off x="458879" y="6293825"/>
            <a:ext cx="48707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IIR</a:t>
            </a:r>
          </a:p>
        </p:txBody>
      </p:sp>
      <p:sp>
        <p:nvSpPr>
          <p:cNvPr id="995" name="FIR"/>
          <p:cNvSpPr txBox="1"/>
          <p:nvPr/>
        </p:nvSpPr>
        <p:spPr>
          <a:xfrm>
            <a:off x="416511" y="8125662"/>
            <a:ext cx="5718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FIR</a:t>
            </a:r>
          </a:p>
        </p:txBody>
      </p:sp>
      <p:sp>
        <p:nvSpPr>
          <p:cNvPr id="996" name="无限长"/>
          <p:cNvSpPr txBox="1"/>
          <p:nvPr/>
        </p:nvSpPr>
        <p:spPr>
          <a:xfrm>
            <a:off x="1677564" y="2164251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无限长</a:t>
            </a:r>
          </a:p>
        </p:txBody>
      </p:sp>
      <p:sp>
        <p:nvSpPr>
          <p:cNvPr id="997" name="有限长"/>
          <p:cNvSpPr txBox="1"/>
          <p:nvPr/>
        </p:nvSpPr>
        <p:spPr>
          <a:xfrm>
            <a:off x="1763068" y="3942074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有限长</a:t>
            </a:r>
          </a:p>
        </p:txBody>
      </p:sp>
      <p:sp>
        <p:nvSpPr>
          <p:cNvPr id="998" name="Line"/>
          <p:cNvSpPr/>
          <p:nvPr/>
        </p:nvSpPr>
        <p:spPr>
          <a:xfrm>
            <a:off x="67414" y="4813593"/>
            <a:ext cx="1286997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43" y="3794072"/>
            <a:ext cx="2736133" cy="81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72" y="1629501"/>
            <a:ext cx="2736133" cy="159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极点：z=0…"/>
          <p:cNvSpPr txBox="1"/>
          <p:nvPr/>
        </p:nvSpPr>
        <p:spPr>
          <a:xfrm>
            <a:off x="6907050" y="3732524"/>
            <a:ext cx="16132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极点：z=0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稳定系统</a:t>
            </a:r>
          </a:p>
        </p:txBody>
      </p:sp>
      <p:sp>
        <p:nvSpPr>
          <p:cNvPr id="1002" name="极点可调（单位圆内）…"/>
          <p:cNvSpPr txBox="1"/>
          <p:nvPr/>
        </p:nvSpPr>
        <p:spPr>
          <a:xfrm>
            <a:off x="6686622" y="1563701"/>
            <a:ext cx="220206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极点可调（单位圆内）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稳定性依赖系统参数</a:t>
            </a:r>
          </a:p>
        </p:txBody>
      </p:sp>
      <p:sp>
        <p:nvSpPr>
          <p:cNvPr id="1003" name="对线性相位要求不高…"/>
          <p:cNvSpPr txBox="1"/>
          <p:nvPr/>
        </p:nvSpPr>
        <p:spPr>
          <a:xfrm>
            <a:off x="10200918" y="1535601"/>
            <a:ext cx="220206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对线性相位要求不高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系统资源有限的低阶滤波器</a:t>
            </a:r>
          </a:p>
        </p:txBody>
      </p:sp>
      <p:sp>
        <p:nvSpPr>
          <p:cNvPr id="1004" name="对线性相位有严格要求"/>
          <p:cNvSpPr txBox="1"/>
          <p:nvPr/>
        </p:nvSpPr>
        <p:spPr>
          <a:xfrm>
            <a:off x="10200918" y="3732524"/>
            <a:ext cx="220206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对线性相位有严格要求</a:t>
            </a:r>
          </a:p>
        </p:txBody>
      </p:sp>
      <p:sp>
        <p:nvSpPr>
          <p:cNvPr id="1005" name="模拟到数字…"/>
          <p:cNvSpPr txBox="1"/>
          <p:nvPr/>
        </p:nvSpPr>
        <p:spPr>
          <a:xfrm>
            <a:off x="7319581" y="5703275"/>
            <a:ext cx="172298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模拟到数字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频率变换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巴特沃斯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切比雪夫</a:t>
            </a:r>
          </a:p>
        </p:txBody>
      </p:sp>
      <p:sp>
        <p:nvSpPr>
          <p:cNvPr id="1006" name="可实现严格…"/>
          <p:cNvSpPr txBox="1"/>
          <p:nvPr/>
        </p:nvSpPr>
        <p:spPr>
          <a:xfrm>
            <a:off x="4401108" y="7894734"/>
            <a:ext cx="172298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可实现严格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线性相位</a:t>
            </a:r>
          </a:p>
        </p:txBody>
      </p:sp>
      <p:sp>
        <p:nvSpPr>
          <p:cNvPr id="1007" name="相位失真"/>
          <p:cNvSpPr txBox="1"/>
          <p:nvPr/>
        </p:nvSpPr>
        <p:spPr>
          <a:xfrm>
            <a:off x="4545049" y="6268425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相位失真</a:t>
            </a:r>
          </a:p>
        </p:txBody>
      </p:sp>
      <p:sp>
        <p:nvSpPr>
          <p:cNvPr id="1008" name="直接型…"/>
          <p:cNvSpPr txBox="1"/>
          <p:nvPr/>
        </p:nvSpPr>
        <p:spPr>
          <a:xfrm>
            <a:off x="10745258" y="5639775"/>
            <a:ext cx="111338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直接型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正准型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级联型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并联型</a:t>
            </a:r>
          </a:p>
        </p:txBody>
      </p:sp>
      <p:sp>
        <p:nvSpPr>
          <p:cNvPr id="1009" name="直接型…"/>
          <p:cNvSpPr txBox="1"/>
          <p:nvPr/>
        </p:nvSpPr>
        <p:spPr>
          <a:xfrm>
            <a:off x="9830858" y="7393084"/>
            <a:ext cx="2942185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直接型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（卷积型、横截型）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频率取样型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线性相位系统结构</a:t>
            </a:r>
          </a:p>
          <a:p>
            <a:pPr defTabSz="457200">
              <a:defRPr sz="24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格型</a:t>
            </a:r>
          </a:p>
        </p:txBody>
      </p:sp>
      <p:sp>
        <p:nvSpPr>
          <p:cNvPr id="1010" name="窗函数法…"/>
          <p:cNvSpPr txBox="1"/>
          <p:nvPr/>
        </p:nvSpPr>
        <p:spPr>
          <a:xfrm>
            <a:off x="7361923" y="7894734"/>
            <a:ext cx="1638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窗函数法</a:t>
            </a:r>
          </a:p>
          <a:p>
            <a:pPr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频率取样法</a:t>
            </a:r>
          </a:p>
        </p:txBody>
      </p:sp>
      <p:sp>
        <p:nvSpPr>
          <p:cNvPr id="1011" name="阻带衰减快"/>
          <p:cNvSpPr txBox="1"/>
          <p:nvPr/>
        </p:nvSpPr>
        <p:spPr>
          <a:xfrm>
            <a:off x="1763068" y="6268425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阻带衰减快</a:t>
            </a:r>
          </a:p>
        </p:txBody>
      </p:sp>
      <p:sp>
        <p:nvSpPr>
          <p:cNvPr id="1012" name="阻带衰减慢"/>
          <p:cNvSpPr txBox="1"/>
          <p:nvPr/>
        </p:nvSpPr>
        <p:spPr>
          <a:xfrm>
            <a:off x="1763068" y="8100262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阻带衰减慢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作业"/>
          <p:cNvSpPr>
            <a:spLocks noGrp="1"/>
          </p:cNvSpPr>
          <p:nvPr>
            <p:ph type="body" idx="14"/>
          </p:nvPr>
        </p:nvSpPr>
        <p:spPr>
          <a:xfrm>
            <a:off x="1270000" y="-197330"/>
            <a:ext cx="10464800" cy="15240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作业</a:t>
            </a:r>
          </a:p>
        </p:txBody>
      </p:sp>
      <p:sp>
        <p:nvSpPr>
          <p:cNvPr id="1015" name="5.24…"/>
          <p:cNvSpPr txBox="1"/>
          <p:nvPr/>
        </p:nvSpPr>
        <p:spPr>
          <a:xfrm>
            <a:off x="5936843" y="3733800"/>
            <a:ext cx="113111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5.24</a:t>
            </a:r>
          </a:p>
          <a:p>
            <a:r>
              <a:rPr dirty="0"/>
              <a:t>5.25</a:t>
            </a:r>
          </a:p>
          <a:p>
            <a:r>
              <a:rPr dirty="0"/>
              <a:t>5.27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6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167" name="根据阻带衰减确定窗类型"/>
          <p:cNvSpPr txBox="1"/>
          <p:nvPr/>
        </p:nvSpPr>
        <p:spPr>
          <a:xfrm>
            <a:off x="10029241" y="990518"/>
            <a:ext cx="239294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根据阻带衰减确定窗类型</a:t>
            </a:r>
          </a:p>
        </p:txBody>
      </p:sp>
      <p:graphicFrame>
        <p:nvGraphicFramePr>
          <p:cNvPr id="168" name="Table"/>
          <p:cNvGraphicFramePr/>
          <p:nvPr/>
        </p:nvGraphicFramePr>
        <p:xfrm>
          <a:off x="679450" y="2438321"/>
          <a:ext cx="11649574" cy="7213596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3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窗函数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旁瓣峰值衰减（dB）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2">
                            <a:hueOff val="-2473792"/>
                            <a:satOff val="-50209"/>
                            <a:lumOff val="23543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窗函数主瓣宽度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2">
                            <a:hueOff val="-2473792"/>
                            <a:satOff val="-50209"/>
                            <a:lumOff val="23543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滤波器过渡带宽度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2">
                            <a:hueOff val="-2473792"/>
                            <a:satOff val="-50209"/>
                            <a:lumOff val="23543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滤波器阻带最小衰减（dB）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chemeClr val="accent2">
                            <a:hueOff val="-2473792"/>
                            <a:satOff val="-50209"/>
                            <a:lumOff val="23543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矩型窗
(截短)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-13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-21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三角窗
（巴特利特窗）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-25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-25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汉宁窗
（升余弦窗）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-31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-44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汉明窗
（改进升余弦窗）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-41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-53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布莱克曼窗
（二阶升余弦窗）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-57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2600"/>
                        <a:t>-74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53585F"/>
                      </a:solidFill>
                      <a:miter lim="400000"/>
                    </a:lnL>
                    <a:lnR w="38100">
                      <a:solidFill>
                        <a:srgbClr val="53585F"/>
                      </a:solidFill>
                      <a:miter lim="400000"/>
                    </a:lnR>
                    <a:lnT w="38100">
                      <a:solidFill>
                        <a:srgbClr val="53585F"/>
                      </a:solidFill>
                      <a:miter lim="400000"/>
                    </a:lnT>
                    <a:lnB w="38100">
                      <a:solidFill>
                        <a:srgbClr val="53585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3924221"/>
            <a:ext cx="3683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6337221"/>
            <a:ext cx="3683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8750221"/>
            <a:ext cx="5461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7505621"/>
            <a:ext cx="3683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5067221"/>
            <a:ext cx="3683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350" y="3924221"/>
            <a:ext cx="6350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350" y="6337221"/>
            <a:ext cx="6350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350" y="7480221"/>
            <a:ext cx="6350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8750221"/>
            <a:ext cx="546100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2350" y="5067221"/>
            <a:ext cx="635000" cy="68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根据过渡带宽确定阶数N"/>
          <p:cNvSpPr txBox="1"/>
          <p:nvPr/>
        </p:nvSpPr>
        <p:spPr>
          <a:xfrm>
            <a:off x="7613019" y="990518"/>
            <a:ext cx="239294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根据过渡带宽确定阶数N</a:t>
            </a:r>
          </a:p>
        </p:txBody>
      </p:sp>
      <p:sp>
        <p:nvSpPr>
          <p:cNvPr id="180" name="Line"/>
          <p:cNvSpPr/>
          <p:nvPr/>
        </p:nvSpPr>
        <p:spPr>
          <a:xfrm>
            <a:off x="8919266" y="1813817"/>
            <a:ext cx="1" cy="5668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1" name="Line"/>
          <p:cNvSpPr/>
          <p:nvPr/>
        </p:nvSpPr>
        <p:spPr>
          <a:xfrm>
            <a:off x="11225712" y="1813817"/>
            <a:ext cx="1" cy="5668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2" name="通常N取奇数"/>
          <p:cNvSpPr txBox="1"/>
          <p:nvPr/>
        </p:nvSpPr>
        <p:spPr>
          <a:xfrm>
            <a:off x="660238" y="1104900"/>
            <a:ext cx="2087283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通常N取奇数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5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67" y="1749729"/>
            <a:ext cx="7280466" cy="534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65" y="7864416"/>
            <a:ext cx="3116145" cy="820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53" y="7864416"/>
            <a:ext cx="1938673" cy="820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968" y="7864416"/>
            <a:ext cx="1371967" cy="8205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1F39DF1-C0A5-4D3F-A335-8B31973D1145}"/>
                  </a:ext>
                </a:extLst>
              </p14:cNvPr>
              <p14:cNvContentPartPr/>
              <p14:nvPr/>
            </p14:nvContentPartPr>
            <p14:xfrm>
              <a:off x="6519295" y="5274332"/>
              <a:ext cx="12240" cy="1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1F39DF1-C0A5-4D3F-A335-8B31973D11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0295" y="5265692"/>
                <a:ext cx="29880" cy="1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2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193" name="1、数字低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1、数字低通滤波器设计</a:t>
            </a:r>
          </a:p>
        </p:txBody>
      </p:sp>
      <p:sp>
        <p:nvSpPr>
          <p:cNvPr id="194" name="例5.1设计一个FIR低通滤波器，所希望的频率响应如图所示，频率响应函数为"/>
          <p:cNvSpPr txBox="1"/>
          <p:nvPr/>
        </p:nvSpPr>
        <p:spPr>
          <a:xfrm>
            <a:off x="206583" y="1593578"/>
            <a:ext cx="1242763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例5.1设计一个FIR低通滤波器，所希望的频率响应如图所示，频率响应函数为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45" y="2068510"/>
            <a:ext cx="5391533" cy="156250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分别采用矩形窗和汉明窗，窗函数长度分别取N＝10，20，30，观察加窗后对滤波器幅频特性的影响"/>
          <p:cNvSpPr txBox="1"/>
          <p:nvPr/>
        </p:nvSpPr>
        <p:spPr>
          <a:xfrm>
            <a:off x="206583" y="3610647"/>
            <a:ext cx="1228135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dirty="0"/>
              <a:t>分别采用矩形窗和汉明窗，窗函数长度分别取N＝10，20，30，观察加窗后对滤波器幅频特性的影响</a:t>
            </a:r>
          </a:p>
        </p:txBody>
      </p:sp>
      <p:sp>
        <p:nvSpPr>
          <p:cNvPr id="197" name="Line"/>
          <p:cNvSpPr/>
          <p:nvPr/>
        </p:nvSpPr>
        <p:spPr>
          <a:xfrm flipV="1">
            <a:off x="739714" y="2512493"/>
            <a:ext cx="1" cy="674540"/>
          </a:xfrm>
          <a:prstGeom prst="lin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1" y="2306080"/>
            <a:ext cx="5245598" cy="108736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解：根据傅立叶变换关系"/>
          <p:cNvSpPr txBox="1"/>
          <p:nvPr/>
        </p:nvSpPr>
        <p:spPr>
          <a:xfrm>
            <a:off x="206583" y="4659502"/>
            <a:ext cx="382344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解：根据傅立叶变换关系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40" y="5311299"/>
            <a:ext cx="3823442" cy="674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744" y="5311299"/>
            <a:ext cx="2203911" cy="674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117" y="5311299"/>
            <a:ext cx="2466285" cy="674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7864" y="5311299"/>
            <a:ext cx="1289482" cy="674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59" y="6434363"/>
            <a:ext cx="5526025" cy="7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491" y="7522215"/>
            <a:ext cx="3728491" cy="781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209" name="1、数字低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1、数字低通滤波器设计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19" y="2346135"/>
            <a:ext cx="8459459" cy="532832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理想滤波器冲激响应"/>
          <p:cNvSpPr txBox="1"/>
          <p:nvPr/>
        </p:nvSpPr>
        <p:spPr>
          <a:xfrm>
            <a:off x="206583" y="3101511"/>
            <a:ext cx="184109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理想滤波器冲激响应</a:t>
            </a:r>
          </a:p>
        </p:txBody>
      </p:sp>
      <p:sp>
        <p:nvSpPr>
          <p:cNvPr id="212" name="汉明窗序列"/>
          <p:cNvSpPr txBox="1"/>
          <p:nvPr/>
        </p:nvSpPr>
        <p:spPr>
          <a:xfrm>
            <a:off x="206583" y="5666790"/>
            <a:ext cx="18410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汉明窗序列</a:t>
            </a:r>
          </a:p>
        </p:txBody>
      </p:sp>
      <p:sp>
        <p:nvSpPr>
          <p:cNvPr id="213" name="加矩形窗后序列"/>
          <p:cNvSpPr txBox="1"/>
          <p:nvPr/>
        </p:nvSpPr>
        <p:spPr>
          <a:xfrm>
            <a:off x="10740172" y="3099349"/>
            <a:ext cx="184109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加矩形窗后序列</a:t>
            </a:r>
          </a:p>
        </p:txBody>
      </p:sp>
      <p:sp>
        <p:nvSpPr>
          <p:cNvPr id="214" name="加汉明窗后序列"/>
          <p:cNvSpPr txBox="1"/>
          <p:nvPr/>
        </p:nvSpPr>
        <p:spPr>
          <a:xfrm>
            <a:off x="10740172" y="5666790"/>
            <a:ext cx="184109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加汉明窗后序列</a:t>
            </a:r>
          </a:p>
        </p:txBody>
      </p:sp>
      <p:sp>
        <p:nvSpPr>
          <p:cNvPr id="215" name="N＝11"/>
          <p:cNvSpPr txBox="1"/>
          <p:nvPr/>
        </p:nvSpPr>
        <p:spPr>
          <a:xfrm>
            <a:off x="3605404" y="1526183"/>
            <a:ext cx="5793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N＝11</a:t>
            </a:r>
          </a:p>
        </p:txBody>
      </p:sp>
      <p:sp>
        <p:nvSpPr>
          <p:cNvPr id="216" name="汉明窗更加平滑，所得滤波器震荡幅度较小"/>
          <p:cNvSpPr txBox="1"/>
          <p:nvPr/>
        </p:nvSpPr>
        <p:spPr>
          <a:xfrm>
            <a:off x="347329" y="8232068"/>
            <a:ext cx="1231014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t>汉明窗更加平滑，所得滤波器震荡幅度较小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19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220" name="1、数字低通滤波器设计"/>
          <p:cNvSpPr txBox="1"/>
          <p:nvPr/>
        </p:nvSpPr>
        <p:spPr>
          <a:xfrm>
            <a:off x="206583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1、数字低通滤波器设计</a:t>
            </a:r>
          </a:p>
        </p:txBody>
      </p:sp>
      <p:sp>
        <p:nvSpPr>
          <p:cNvPr id="221" name="N＝10，20，30（通常取奇数）"/>
          <p:cNvSpPr txBox="1"/>
          <p:nvPr/>
        </p:nvSpPr>
        <p:spPr>
          <a:xfrm>
            <a:off x="4383649" y="1008670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600"/>
            </a:pPr>
            <a:r>
              <a:t>N＝10，20，30（</a:t>
            </a:r>
            <a:r>
              <a:rPr>
                <a:solidFill>
                  <a:srgbClr val="FF2600"/>
                </a:solidFill>
              </a:rPr>
              <a:t>通常取奇数</a:t>
            </a:r>
            <a:r>
              <a:t>）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3" y="1823178"/>
            <a:ext cx="5965252" cy="3700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66" y="1851856"/>
            <a:ext cx="6216185" cy="3700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4" y="5982580"/>
            <a:ext cx="5793991" cy="363833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>
            <a:off x="928285" y="2417214"/>
            <a:ext cx="5001454" cy="2424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9" extrusionOk="0">
                <a:moveTo>
                  <a:pt x="0" y="24"/>
                </a:moveTo>
                <a:cubicBezTo>
                  <a:pt x="567" y="-71"/>
                  <a:pt x="1131" y="116"/>
                  <a:pt x="1647" y="553"/>
                </a:cubicBezTo>
                <a:cubicBezTo>
                  <a:pt x="2178" y="1003"/>
                  <a:pt x="2649" y="1711"/>
                  <a:pt x="3060" y="2555"/>
                </a:cubicBezTo>
                <a:cubicBezTo>
                  <a:pt x="3881" y="4242"/>
                  <a:pt x="4422" y="6399"/>
                  <a:pt x="4921" y="8584"/>
                </a:cubicBezTo>
                <a:cubicBezTo>
                  <a:pt x="5429" y="10812"/>
                  <a:pt x="5896" y="13073"/>
                  <a:pt x="6405" y="15288"/>
                </a:cubicBezTo>
                <a:cubicBezTo>
                  <a:pt x="6891" y="17404"/>
                  <a:pt x="7416" y="19486"/>
                  <a:pt x="7980" y="21529"/>
                </a:cubicBezTo>
                <a:cubicBezTo>
                  <a:pt x="8144" y="20984"/>
                  <a:pt x="8347" y="20507"/>
                  <a:pt x="8578" y="20108"/>
                </a:cubicBezTo>
                <a:cubicBezTo>
                  <a:pt x="8800" y="19723"/>
                  <a:pt x="9056" y="19397"/>
                  <a:pt x="9353" y="19284"/>
                </a:cubicBezTo>
                <a:cubicBezTo>
                  <a:pt x="9754" y="19131"/>
                  <a:pt x="10146" y="19390"/>
                  <a:pt x="10503" y="19717"/>
                </a:cubicBezTo>
                <a:cubicBezTo>
                  <a:pt x="10983" y="20156"/>
                  <a:pt x="11436" y="20745"/>
                  <a:pt x="11847" y="21486"/>
                </a:cubicBezTo>
                <a:cubicBezTo>
                  <a:pt x="12322" y="20438"/>
                  <a:pt x="12996" y="19866"/>
                  <a:pt x="13692" y="19918"/>
                </a:cubicBezTo>
                <a:cubicBezTo>
                  <a:pt x="14022" y="19943"/>
                  <a:pt x="14341" y="20106"/>
                  <a:pt x="14646" y="20325"/>
                </a:cubicBezTo>
                <a:cubicBezTo>
                  <a:pt x="15039" y="20606"/>
                  <a:pt x="15418" y="20983"/>
                  <a:pt x="15774" y="21453"/>
                </a:cubicBezTo>
                <a:cubicBezTo>
                  <a:pt x="16253" y="20745"/>
                  <a:pt x="16813" y="20307"/>
                  <a:pt x="17400" y="20185"/>
                </a:cubicBezTo>
                <a:cubicBezTo>
                  <a:pt x="18175" y="20024"/>
                  <a:pt x="18953" y="20415"/>
                  <a:pt x="19604" y="21294"/>
                </a:cubicBezTo>
                <a:cubicBezTo>
                  <a:pt x="19950" y="20889"/>
                  <a:pt x="20322" y="20588"/>
                  <a:pt x="20709" y="20398"/>
                </a:cubicBezTo>
                <a:cubicBezTo>
                  <a:pt x="21001" y="20255"/>
                  <a:pt x="21300" y="20176"/>
                  <a:pt x="21600" y="20163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927962" y="2432695"/>
            <a:ext cx="5011499" cy="239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0" y="0"/>
                </a:moveTo>
                <a:cubicBezTo>
                  <a:pt x="602" y="86"/>
                  <a:pt x="1183" y="468"/>
                  <a:pt x="1698" y="1108"/>
                </a:cubicBezTo>
                <a:cubicBezTo>
                  <a:pt x="2177" y="1705"/>
                  <a:pt x="2587" y="2511"/>
                  <a:pt x="2972" y="3359"/>
                </a:cubicBezTo>
                <a:cubicBezTo>
                  <a:pt x="3996" y="5616"/>
                  <a:pt x="4851" y="8167"/>
                  <a:pt x="5719" y="10680"/>
                </a:cubicBezTo>
                <a:cubicBezTo>
                  <a:pt x="6422" y="12715"/>
                  <a:pt x="7144" y="14751"/>
                  <a:pt x="7945" y="16632"/>
                </a:cubicBezTo>
                <a:cubicBezTo>
                  <a:pt x="8630" y="18242"/>
                  <a:pt x="9386" y="19759"/>
                  <a:pt x="10347" y="20603"/>
                </a:cubicBezTo>
                <a:cubicBezTo>
                  <a:pt x="11351" y="21486"/>
                  <a:pt x="12415" y="21529"/>
                  <a:pt x="13479" y="21554"/>
                </a:cubicBezTo>
                <a:cubicBezTo>
                  <a:pt x="14449" y="21577"/>
                  <a:pt x="15436" y="21595"/>
                  <a:pt x="16400" y="21597"/>
                </a:cubicBezTo>
                <a:cubicBezTo>
                  <a:pt x="18120" y="21600"/>
                  <a:pt x="19852" y="21567"/>
                  <a:pt x="21600" y="21496"/>
                </a:cubicBezTo>
              </a:path>
            </a:pathLst>
          </a:custGeom>
          <a:ln w="254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7" name="1）增加窗函数宽度，过渡带变窄…"/>
          <p:cNvSpPr txBox="1"/>
          <p:nvPr/>
        </p:nvSpPr>
        <p:spPr>
          <a:xfrm>
            <a:off x="7080676" y="6811459"/>
            <a:ext cx="5793991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1）增加窗函数宽度，过渡带变窄</a:t>
            </a:r>
          </a:p>
          <a:p>
            <a:pPr algn="l">
              <a:defRPr sz="2600"/>
            </a:pPr>
            <a:r>
              <a:rPr dirty="0"/>
              <a:t>2）矩形窗旁瓣波动更大，衰减较慢</a:t>
            </a:r>
          </a:p>
          <a:p>
            <a:pPr algn="l">
              <a:defRPr sz="2600"/>
            </a:pPr>
            <a:r>
              <a:rPr dirty="0"/>
              <a:t>3）增加窗宽度，不改变旁瓣幅度</a:t>
            </a:r>
          </a:p>
          <a:p>
            <a:pPr algn="l">
              <a:defRPr sz="2600"/>
            </a:pPr>
            <a:r>
              <a:rPr dirty="0"/>
              <a:t>4）阻带衰减与过渡带宽度折中</a:t>
            </a:r>
          </a:p>
        </p:txBody>
      </p:sp>
      <p:sp>
        <p:nvSpPr>
          <p:cNvPr id="228" name="规律："/>
          <p:cNvSpPr txBox="1"/>
          <p:nvPr/>
        </p:nvSpPr>
        <p:spPr>
          <a:xfrm>
            <a:off x="7080676" y="6153054"/>
            <a:ext cx="579399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规律：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79088" y="9373396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1" name="5.3.4 窗函数法的具体实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5.3.4 窗函数法的具体实现</a:t>
            </a:r>
          </a:p>
        </p:txBody>
      </p:sp>
      <p:sp>
        <p:nvSpPr>
          <p:cNvPr id="232" name="例5.2 根据下列指标设计低通滤波器：…"/>
          <p:cNvSpPr txBox="1"/>
          <p:nvPr/>
        </p:nvSpPr>
        <p:spPr>
          <a:xfrm>
            <a:off x="206583" y="1008670"/>
            <a:ext cx="11855270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600"/>
            </a:pPr>
            <a:r>
              <a:rPr dirty="0"/>
              <a:t>例5.2 根据下列指标设计低通滤波器：</a:t>
            </a:r>
          </a:p>
          <a:p>
            <a:pPr algn="l">
              <a:defRPr sz="2600"/>
            </a:pPr>
            <a:r>
              <a:rPr dirty="0"/>
              <a:t>通带边缘频率</a:t>
            </a:r>
          </a:p>
          <a:p>
            <a:pPr algn="l">
              <a:defRPr sz="2600"/>
            </a:pPr>
            <a:r>
              <a:rPr dirty="0"/>
              <a:t>阻带边缘频率</a:t>
            </a:r>
          </a:p>
          <a:p>
            <a:pPr algn="l">
              <a:defRPr sz="2600"/>
            </a:pPr>
            <a:r>
              <a:rPr dirty="0"/>
              <a:t>阻带衰减40dB</a:t>
            </a:r>
          </a:p>
          <a:p>
            <a:pPr algn="l">
              <a:defRPr sz="2600"/>
            </a:pPr>
            <a:r>
              <a:rPr dirty="0"/>
              <a:t>取样频率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08" y="1462160"/>
            <a:ext cx="1358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71" y="1922942"/>
            <a:ext cx="1676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909" y="2703255"/>
            <a:ext cx="149860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解：求截止频率："/>
          <p:cNvSpPr txBox="1"/>
          <p:nvPr/>
        </p:nvSpPr>
        <p:spPr>
          <a:xfrm>
            <a:off x="197069" y="3314767"/>
            <a:ext cx="579399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t>解：求截止频率：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66" y="3774034"/>
            <a:ext cx="6188131" cy="856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6"/>
          <a:srcRect b="12811"/>
          <a:stretch>
            <a:fillRect/>
          </a:stretch>
        </p:blipFill>
        <p:spPr>
          <a:xfrm>
            <a:off x="7750139" y="1030774"/>
            <a:ext cx="5237718" cy="3351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07" y="5082930"/>
            <a:ext cx="4185797" cy="856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32" y="6021503"/>
            <a:ext cx="4054742" cy="114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943" y="7111625"/>
            <a:ext cx="4216119" cy="856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6944" y="7063717"/>
            <a:ext cx="3141505" cy="95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16" y="8195709"/>
            <a:ext cx="2441097" cy="56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406" y="8862541"/>
            <a:ext cx="2766971" cy="856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" name="Group"/>
          <p:cNvGrpSpPr/>
          <p:nvPr/>
        </p:nvGrpSpPr>
        <p:grpSpPr>
          <a:xfrm>
            <a:off x="2471487" y="2186554"/>
            <a:ext cx="2585758" cy="571501"/>
            <a:chOff x="0" y="-68452"/>
            <a:chExt cx="2585757" cy="571500"/>
          </a:xfrm>
        </p:grpSpPr>
        <p:sp>
          <p:nvSpPr>
            <p:cNvPr id="245" name="汉宁窗"/>
            <p:cNvSpPr txBox="1"/>
            <p:nvPr/>
          </p:nvSpPr>
          <p:spPr>
            <a:xfrm>
              <a:off x="1480857" y="-68453"/>
              <a:ext cx="1104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汉宁窗</a:t>
              </a:r>
            </a:p>
          </p:txBody>
        </p:sp>
        <p:sp>
          <p:nvSpPr>
            <p:cNvPr id="246" name="Line"/>
            <p:cNvSpPr/>
            <p:nvPr/>
          </p:nvSpPr>
          <p:spPr>
            <a:xfrm>
              <a:off x="0" y="217297"/>
              <a:ext cx="1354169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4954210" y="5082930"/>
            <a:ext cx="3024923" cy="856936"/>
            <a:chOff x="0" y="0"/>
            <a:chExt cx="3024922" cy="856934"/>
          </a:xfrm>
        </p:grpSpPr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2383" y="0"/>
              <a:ext cx="2152540" cy="856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0" y="428467"/>
              <a:ext cx="742778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8045174" y="5082930"/>
            <a:ext cx="2162990" cy="856936"/>
            <a:chOff x="0" y="0"/>
            <a:chExt cx="2162988" cy="856934"/>
          </a:xfrm>
        </p:grpSpPr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8820" y="0"/>
              <a:ext cx="1354169" cy="856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Line"/>
            <p:cNvSpPr/>
            <p:nvPr/>
          </p:nvSpPr>
          <p:spPr>
            <a:xfrm>
              <a:off x="0" y="428467"/>
              <a:ext cx="742778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6419770" y="6050067"/>
            <a:ext cx="3247405" cy="685801"/>
            <a:chOff x="0" y="0"/>
            <a:chExt cx="3247403" cy="685800"/>
          </a:xfrm>
        </p:grpSpPr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12403" y="0"/>
              <a:ext cx="635001" cy="685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汉宁窗过渡带宽："/>
            <p:cNvSpPr txBox="1"/>
            <p:nvPr/>
          </p:nvSpPr>
          <p:spPr>
            <a:xfrm>
              <a:off x="0" y="57150"/>
              <a:ext cx="275590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600"/>
              </a:lvl1pPr>
            </a:lstStyle>
            <a:p>
              <a:r>
                <a:t>汉宁窗过渡带宽：</a:t>
              </a:r>
            </a:p>
          </p:txBody>
        </p:sp>
      </p:grpSp>
      <p:sp>
        <p:nvSpPr>
          <p:cNvPr id="257" name="求过渡带宽："/>
          <p:cNvSpPr txBox="1"/>
          <p:nvPr/>
        </p:nvSpPr>
        <p:spPr>
          <a:xfrm>
            <a:off x="678850" y="4592535"/>
            <a:ext cx="2095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rPr dirty="0" err="1"/>
              <a:t>求过渡带宽</a:t>
            </a:r>
            <a:r>
              <a:rPr dirty="0"/>
              <a:t>：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3199691" y="7972188"/>
            <a:ext cx="7125437" cy="1013725"/>
            <a:chOff x="0" y="0"/>
            <a:chExt cx="7125436" cy="1013724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99054" y="0"/>
              <a:ext cx="5726383" cy="1013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Line"/>
            <p:cNvSpPr/>
            <p:nvPr/>
          </p:nvSpPr>
          <p:spPr>
            <a:xfrm>
              <a:off x="0" y="506862"/>
              <a:ext cx="1253976" cy="1"/>
            </a:xfrm>
            <a:prstGeom prst="line">
              <a:avLst/>
            </a:prstGeom>
            <a:noFill/>
            <a:ln w="381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61" name="Image" descr="Image"/>
          <p:cNvPicPr>
            <a:picLocks noChangeAspect="1"/>
          </p:cNvPicPr>
          <p:nvPr/>
        </p:nvPicPr>
        <p:blipFill>
          <a:blip r:embed="rId16"/>
          <a:srcRect l="15988" r="20904"/>
          <a:stretch>
            <a:fillRect/>
          </a:stretch>
        </p:blipFill>
        <p:spPr>
          <a:xfrm>
            <a:off x="8261020" y="7033283"/>
            <a:ext cx="3613791" cy="1013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1" animBg="1" advAuto="0"/>
      <p:bldP spid="237" grpId="3" animBg="1" advAuto="0"/>
      <p:bldP spid="238" grpId="2" animBg="1" advAuto="0"/>
      <p:bldP spid="239" grpId="5" animBg="1" advAuto="0"/>
      <p:bldP spid="240" grpId="10" animBg="1" advAuto="0"/>
      <p:bldP spid="241" grpId="11" animBg="1" advAuto="0"/>
      <p:bldP spid="242" grpId="12" animBg="1" advAuto="0"/>
      <p:bldP spid="243" grpId="14" animBg="1" advAuto="0"/>
      <p:bldP spid="244" grpId="16" animBg="1" advAuto="0"/>
      <p:bldP spid="247" grpId="6" animBg="1" advAuto="0"/>
      <p:bldP spid="250" grpId="8" animBg="1" advAuto="0"/>
      <p:bldP spid="253" grpId="9" animBg="1" advAuto="0"/>
      <p:bldP spid="256" grpId="7" animBg="1" advAuto="0"/>
      <p:bldP spid="257" grpId="4" animBg="1" advAuto="0"/>
      <p:bldP spid="260" grpId="15" animBg="1" advAuto="0"/>
      <p:bldP spid="261" grpId="1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1071</Words>
  <Application>Microsoft Office PowerPoint</Application>
  <PresentationFormat>自定义</PresentationFormat>
  <Paragraphs>373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Helvetica Light</vt:lpstr>
      <vt:lpstr>Helvetica Neue</vt:lpstr>
      <vt:lpstr>Cambria Math</vt:lpstr>
      <vt:lpstr>Helvetica</vt:lpstr>
      <vt:lpstr>Times</vt:lpstr>
      <vt:lpstr>White</vt:lpstr>
      <vt:lpstr>数字信号处理 Digital Signal Processing</vt:lpstr>
      <vt:lpstr>第五章  FIR滤波器设计和实现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5.3.4 窗函数法的具体实现</vt:lpstr>
      <vt:lpstr>应用：图像金字塔分解</vt:lpstr>
      <vt:lpstr>应用：图像金字塔分解</vt:lpstr>
      <vt:lpstr>应用：图像金字塔分解</vt:lpstr>
      <vt:lpstr>例子</vt:lpstr>
      <vt:lpstr>5.4 频域取样法         </vt:lpstr>
      <vt:lpstr>5.4.1          对          的逼近</vt:lpstr>
      <vt:lpstr>5.4.1          对          的逼近</vt:lpstr>
      <vt:lpstr>5.4.1          对          的逼近</vt:lpstr>
      <vt:lpstr>5.4.2 线性相位的约束条件</vt:lpstr>
      <vt:lpstr>5.4.2 线性相位的约束条件</vt:lpstr>
      <vt:lpstr>例题</vt:lpstr>
      <vt:lpstr>改进性能</vt:lpstr>
      <vt:lpstr>改进性能</vt:lpstr>
      <vt:lpstr>改进性能</vt:lpstr>
      <vt:lpstr>窗函数法与频域取样法比较</vt:lpstr>
      <vt:lpstr>5.6 FIR滤波器的实现结构</vt:lpstr>
      <vt:lpstr>5.6 FIR滤波器的实现结构</vt:lpstr>
      <vt:lpstr>5.6 FIR滤波器的实现结构</vt:lpstr>
      <vt:lpstr>5.6 FIR滤波器的实现结构</vt:lpstr>
      <vt:lpstr>5.6 FIR滤波器的实现结构</vt:lpstr>
      <vt:lpstr>5.6 FIR滤波器的实现结构</vt:lpstr>
      <vt:lpstr>5.6 FIR滤波器的实现结构</vt:lpstr>
      <vt:lpstr>5.6 FIR滤波器的实现结构</vt:lpstr>
      <vt:lpstr>IIR与FIR滤波器比较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数字信号处理 Digital Signal Processing</dc:title>
  <cp:lastModifiedBy>而云 刘</cp:lastModifiedBy>
  <cp:revision>46</cp:revision>
  <cp:lastPrinted>2017-12-03T16:51:42Z</cp:lastPrinted>
  <dcterms:modified xsi:type="dcterms:W3CDTF">2021-11-21T15:36:36Z</dcterms:modified>
</cp:coreProperties>
</file>